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7" r:id="rId1"/>
  </p:sldMasterIdLst>
  <p:notesMasterIdLst>
    <p:notesMasterId r:id="rId27"/>
  </p:notesMasterIdLst>
  <p:handoutMasterIdLst>
    <p:handoutMasterId r:id="rId28"/>
  </p:handoutMasterIdLst>
  <p:sldIdLst>
    <p:sldId id="283" r:id="rId2"/>
    <p:sldId id="330" r:id="rId3"/>
    <p:sldId id="282" r:id="rId4"/>
    <p:sldId id="258" r:id="rId5"/>
    <p:sldId id="374" r:id="rId6"/>
    <p:sldId id="354" r:id="rId7"/>
    <p:sldId id="355" r:id="rId8"/>
    <p:sldId id="356" r:id="rId9"/>
    <p:sldId id="357" r:id="rId10"/>
    <p:sldId id="358" r:id="rId11"/>
    <p:sldId id="359" r:id="rId12"/>
    <p:sldId id="360" r:id="rId13"/>
    <p:sldId id="361" r:id="rId14"/>
    <p:sldId id="362" r:id="rId15"/>
    <p:sldId id="373" r:id="rId16"/>
    <p:sldId id="364" r:id="rId17"/>
    <p:sldId id="365" r:id="rId18"/>
    <p:sldId id="366" r:id="rId19"/>
    <p:sldId id="367" r:id="rId20"/>
    <p:sldId id="368" r:id="rId21"/>
    <p:sldId id="369" r:id="rId22"/>
    <p:sldId id="370" r:id="rId23"/>
    <p:sldId id="371" r:id="rId24"/>
    <p:sldId id="372" r:id="rId25"/>
    <p:sldId id="280" r:id="rId26"/>
  </p:sldIdLst>
  <p:sldSz cx="9144000" cy="6858000" type="screen4x3"/>
  <p:notesSz cx="7010400" cy="9296400"/>
  <p:defaultTextStyle>
    <a:defPPr>
      <a:defRPr lang="en-US"/>
    </a:defPPr>
    <a:lvl1pPr algn="ctr" rtl="0" eaLnBrk="0" fontAlgn="base" hangingPunct="0">
      <a:spcBef>
        <a:spcPct val="50000"/>
      </a:spcBef>
      <a:spcAft>
        <a:spcPct val="0"/>
      </a:spcAft>
      <a:defRPr sz="2800" kern="1200">
        <a:solidFill>
          <a:schemeClr val="bg1"/>
        </a:solidFill>
        <a:latin typeface="Poppl-Laudatio Regular" charset="0"/>
        <a:ea typeface="+mn-ea"/>
        <a:cs typeface="+mn-cs"/>
      </a:defRPr>
    </a:lvl1pPr>
    <a:lvl2pPr marL="457200" algn="ctr" rtl="0" eaLnBrk="0" fontAlgn="base" hangingPunct="0">
      <a:spcBef>
        <a:spcPct val="50000"/>
      </a:spcBef>
      <a:spcAft>
        <a:spcPct val="0"/>
      </a:spcAft>
      <a:defRPr sz="2800" kern="1200">
        <a:solidFill>
          <a:schemeClr val="bg1"/>
        </a:solidFill>
        <a:latin typeface="Poppl-Laudatio Regular" charset="0"/>
        <a:ea typeface="+mn-ea"/>
        <a:cs typeface="+mn-cs"/>
      </a:defRPr>
    </a:lvl2pPr>
    <a:lvl3pPr marL="914400" algn="ctr" rtl="0" eaLnBrk="0" fontAlgn="base" hangingPunct="0">
      <a:spcBef>
        <a:spcPct val="50000"/>
      </a:spcBef>
      <a:spcAft>
        <a:spcPct val="0"/>
      </a:spcAft>
      <a:defRPr sz="2800" kern="1200">
        <a:solidFill>
          <a:schemeClr val="bg1"/>
        </a:solidFill>
        <a:latin typeface="Poppl-Laudatio Regular" charset="0"/>
        <a:ea typeface="+mn-ea"/>
        <a:cs typeface="+mn-cs"/>
      </a:defRPr>
    </a:lvl3pPr>
    <a:lvl4pPr marL="1371600" algn="ctr" rtl="0" eaLnBrk="0" fontAlgn="base" hangingPunct="0">
      <a:spcBef>
        <a:spcPct val="50000"/>
      </a:spcBef>
      <a:spcAft>
        <a:spcPct val="0"/>
      </a:spcAft>
      <a:defRPr sz="2800" kern="1200">
        <a:solidFill>
          <a:schemeClr val="bg1"/>
        </a:solidFill>
        <a:latin typeface="Poppl-Laudatio Regular" charset="0"/>
        <a:ea typeface="+mn-ea"/>
        <a:cs typeface="+mn-cs"/>
      </a:defRPr>
    </a:lvl4pPr>
    <a:lvl5pPr marL="1828800" algn="ctr" rtl="0" eaLnBrk="0" fontAlgn="base" hangingPunct="0">
      <a:spcBef>
        <a:spcPct val="50000"/>
      </a:spcBef>
      <a:spcAft>
        <a:spcPct val="0"/>
      </a:spcAft>
      <a:defRPr sz="2800" kern="1200">
        <a:solidFill>
          <a:schemeClr val="bg1"/>
        </a:solidFill>
        <a:latin typeface="Poppl-Laudatio Regular" charset="0"/>
        <a:ea typeface="+mn-ea"/>
        <a:cs typeface="+mn-cs"/>
      </a:defRPr>
    </a:lvl5pPr>
    <a:lvl6pPr marL="2286000" algn="l" defTabSz="914400" rtl="0" eaLnBrk="1" latinLnBrk="0" hangingPunct="1">
      <a:defRPr sz="2800" kern="1200">
        <a:solidFill>
          <a:schemeClr val="bg1"/>
        </a:solidFill>
        <a:latin typeface="Poppl-Laudatio Regular" charset="0"/>
        <a:ea typeface="+mn-ea"/>
        <a:cs typeface="+mn-cs"/>
      </a:defRPr>
    </a:lvl6pPr>
    <a:lvl7pPr marL="2743200" algn="l" defTabSz="914400" rtl="0" eaLnBrk="1" latinLnBrk="0" hangingPunct="1">
      <a:defRPr sz="2800" kern="1200">
        <a:solidFill>
          <a:schemeClr val="bg1"/>
        </a:solidFill>
        <a:latin typeface="Poppl-Laudatio Regular" charset="0"/>
        <a:ea typeface="+mn-ea"/>
        <a:cs typeface="+mn-cs"/>
      </a:defRPr>
    </a:lvl7pPr>
    <a:lvl8pPr marL="3200400" algn="l" defTabSz="914400" rtl="0" eaLnBrk="1" latinLnBrk="0" hangingPunct="1">
      <a:defRPr sz="2800" kern="1200">
        <a:solidFill>
          <a:schemeClr val="bg1"/>
        </a:solidFill>
        <a:latin typeface="Poppl-Laudatio Regular" charset="0"/>
        <a:ea typeface="+mn-ea"/>
        <a:cs typeface="+mn-cs"/>
      </a:defRPr>
    </a:lvl8pPr>
    <a:lvl9pPr marL="3657600" algn="l" defTabSz="914400" rtl="0" eaLnBrk="1" latinLnBrk="0" hangingPunct="1">
      <a:defRPr sz="2800" kern="1200">
        <a:solidFill>
          <a:schemeClr val="bg1"/>
        </a:solidFill>
        <a:latin typeface="Poppl-Laudatio Regular"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3333FF"/>
    <a:srgbClr val="000066"/>
    <a:srgbClr val="FFFFFF"/>
    <a:srgbClr val="FFFF00"/>
    <a:srgbClr val="0000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5181" autoAdjust="0"/>
    <p:restoredTop sz="84942" autoAdjust="0"/>
  </p:normalViewPr>
  <p:slideViewPr>
    <p:cSldViewPr>
      <p:cViewPr varScale="1">
        <p:scale>
          <a:sx n="88" d="100"/>
          <a:sy n="88" d="100"/>
        </p:scale>
        <p:origin x="-972" y="-114"/>
      </p:cViewPr>
      <p:guideLst>
        <p:guide orient="horz" pos="2160"/>
        <p:guide pos="2880"/>
      </p:guideLst>
    </p:cSldViewPr>
  </p:slideViewPr>
  <p:outlineViewPr>
    <p:cViewPr>
      <p:scale>
        <a:sx n="33" d="100"/>
        <a:sy n="33" d="100"/>
      </p:scale>
      <p:origin x="0" y="86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18.xml"/><Relationship Id="rId18" Type="http://schemas.openxmlformats.org/officeDocument/2006/relationships/slide" Target="slides/slide23.xml"/><Relationship Id="rId3" Type="http://schemas.openxmlformats.org/officeDocument/2006/relationships/slide" Target="slides/slide7.xml"/><Relationship Id="rId7" Type="http://schemas.openxmlformats.org/officeDocument/2006/relationships/slide" Target="slides/slide11.xml"/><Relationship Id="rId12" Type="http://schemas.openxmlformats.org/officeDocument/2006/relationships/slide" Target="slides/slide17.xml"/><Relationship Id="rId17" Type="http://schemas.openxmlformats.org/officeDocument/2006/relationships/slide" Target="slides/slide22.xml"/><Relationship Id="rId2" Type="http://schemas.openxmlformats.org/officeDocument/2006/relationships/slide" Target="slides/slide6.xml"/><Relationship Id="rId16" Type="http://schemas.openxmlformats.org/officeDocument/2006/relationships/slide" Target="slides/slide21.xml"/><Relationship Id="rId1" Type="http://schemas.openxmlformats.org/officeDocument/2006/relationships/slide" Target="slides/slide5.xml"/><Relationship Id="rId6" Type="http://schemas.openxmlformats.org/officeDocument/2006/relationships/slide" Target="slides/slide10.xml"/><Relationship Id="rId11" Type="http://schemas.openxmlformats.org/officeDocument/2006/relationships/slide" Target="slides/slide15.xml"/><Relationship Id="rId5" Type="http://schemas.openxmlformats.org/officeDocument/2006/relationships/slide" Target="slides/slide9.xml"/><Relationship Id="rId15" Type="http://schemas.openxmlformats.org/officeDocument/2006/relationships/slide" Target="slides/slide20.xml"/><Relationship Id="rId10" Type="http://schemas.openxmlformats.org/officeDocument/2006/relationships/slide" Target="slides/slide14.xml"/><Relationship Id="rId19" Type="http://schemas.openxmlformats.org/officeDocument/2006/relationships/slide" Target="slides/slide24.xml"/><Relationship Id="rId4" Type="http://schemas.openxmlformats.org/officeDocument/2006/relationships/slide" Target="slides/slide8.xml"/><Relationship Id="rId9" Type="http://schemas.openxmlformats.org/officeDocument/2006/relationships/slide" Target="slides/slide13.xml"/><Relationship Id="rId14"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8475" cy="465138"/>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algn="l">
              <a:spcBef>
                <a:spcPct val="0"/>
              </a:spcBef>
              <a:defRPr sz="1200" b="1">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3971925" y="0"/>
            <a:ext cx="3038475" cy="465138"/>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algn="r">
              <a:spcBef>
                <a:spcPct val="0"/>
              </a:spcBef>
              <a:defRPr sz="1200" b="1">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31263"/>
            <a:ext cx="3038475" cy="465137"/>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algn="l">
              <a:spcBef>
                <a:spcPct val="0"/>
              </a:spcBef>
              <a:defRPr sz="1200" b="1">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3971925" y="8831263"/>
            <a:ext cx="3038475" cy="465137"/>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algn="r">
              <a:spcBef>
                <a:spcPct val="0"/>
              </a:spcBef>
              <a:defRPr sz="1200" b="1">
                <a:solidFill>
                  <a:schemeClr val="tx1"/>
                </a:solidFill>
                <a:latin typeface="Arial" pitchFamily="34" charset="0"/>
              </a:defRPr>
            </a:lvl1pPr>
          </a:lstStyle>
          <a:p>
            <a:pPr>
              <a:defRPr/>
            </a:pPr>
            <a:fld id="{9C191ABA-98BB-4B76-9E4A-94DF506CDA0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algn="l">
              <a:spcBef>
                <a:spcPct val="0"/>
              </a:spcBef>
              <a:defRPr sz="1200" b="1">
                <a:solidFill>
                  <a:schemeClr val="tx1"/>
                </a:solidFill>
                <a:latin typeface="Arial" pitchFamily="34" charset="0"/>
              </a:defRPr>
            </a:lvl1pPr>
          </a:lstStyle>
          <a:p>
            <a:pPr>
              <a:defRPr/>
            </a:pPr>
            <a:endParaRPr lang="en-US"/>
          </a:p>
        </p:txBody>
      </p:sp>
      <p:sp>
        <p:nvSpPr>
          <p:cNvPr id="8195" name="Rectangle 3"/>
          <p:cNvSpPr>
            <a:spLocks noGrp="1" noChangeArrowheads="1"/>
          </p:cNvSpPr>
          <p:nvPr>
            <p:ph type="dt" idx="1"/>
          </p:nvPr>
        </p:nvSpPr>
        <p:spPr bwMode="auto">
          <a:xfrm>
            <a:off x="3971925" y="0"/>
            <a:ext cx="3038475" cy="465138"/>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algn="r">
              <a:spcBef>
                <a:spcPct val="0"/>
              </a:spcBef>
              <a:defRPr sz="1200" b="1">
                <a:solidFill>
                  <a:schemeClr val="tx1"/>
                </a:solidFill>
                <a:latin typeface="Arial" pitchFamily="34"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35038" y="4416425"/>
            <a:ext cx="5140325" cy="4183063"/>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1263"/>
            <a:ext cx="3038475" cy="465137"/>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algn="l">
              <a:spcBef>
                <a:spcPct val="0"/>
              </a:spcBef>
              <a:defRPr sz="1200" b="1">
                <a:solidFill>
                  <a:schemeClr val="tx1"/>
                </a:solidFill>
                <a:latin typeface="Arial" pitchFamily="34" charset="0"/>
              </a:defRPr>
            </a:lvl1pPr>
          </a:lstStyle>
          <a:p>
            <a:pPr>
              <a:defRPr/>
            </a:pPr>
            <a:endParaRPr lang="en-US"/>
          </a:p>
        </p:txBody>
      </p:sp>
      <p:sp>
        <p:nvSpPr>
          <p:cNvPr id="8199" name="Rectangle 7"/>
          <p:cNvSpPr>
            <a:spLocks noGrp="1" noChangeArrowheads="1"/>
          </p:cNvSpPr>
          <p:nvPr>
            <p:ph type="sldNum" sz="quarter" idx="5"/>
          </p:nvPr>
        </p:nvSpPr>
        <p:spPr bwMode="auto">
          <a:xfrm>
            <a:off x="3971925" y="8831263"/>
            <a:ext cx="3038475" cy="465137"/>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algn="r">
              <a:spcBef>
                <a:spcPct val="0"/>
              </a:spcBef>
              <a:defRPr sz="1200" b="1">
                <a:solidFill>
                  <a:schemeClr val="tx1"/>
                </a:solidFill>
                <a:latin typeface="Arial" pitchFamily="34" charset="0"/>
              </a:defRPr>
            </a:lvl1pPr>
          </a:lstStyle>
          <a:p>
            <a:pPr>
              <a:defRPr/>
            </a:pPr>
            <a:fld id="{2B90BF3D-CA74-43A6-A0DD-C11DE4644E3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rca.bpn.go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C0A6A89-1354-4BE3-9C1B-81C27A2FA76A}" type="slidenum">
              <a:rPr lang="en-US" smtClean="0"/>
              <a:pPr/>
              <a:t>1</a:t>
            </a:fld>
            <a:endParaRPr lang="en-US" smtClean="0"/>
          </a:p>
        </p:txBody>
      </p:sp>
      <p:sp>
        <p:nvSpPr>
          <p:cNvPr id="39939" name="Rectangle 1026"/>
          <p:cNvSpPr>
            <a:spLocks noGrp="1" noRot="1" noChangeAspect="1" noChangeArrowheads="1" noTextEdit="1"/>
          </p:cNvSpPr>
          <p:nvPr>
            <p:ph type="sldImg"/>
          </p:nvPr>
        </p:nvSpPr>
        <p:spPr>
          <a:ln/>
        </p:spPr>
      </p:sp>
      <p:sp>
        <p:nvSpPr>
          <p:cNvPr id="39940" name="Rectangle 1027"/>
          <p:cNvSpPr>
            <a:spLocks noGrp="1" noChangeArrowheads="1"/>
          </p:cNvSpPr>
          <p:nvPr>
            <p:ph type="body" idx="1"/>
          </p:nvPr>
        </p:nvSpPr>
        <p:spPr>
          <a:noFill/>
          <a:ln w="9525"/>
        </p:spPr>
        <p:txBody>
          <a:bodyPr/>
          <a:lstStyle/>
          <a:p>
            <a:endParaRPr lang="en-US" sz="16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1EA17D2-1937-4E82-B065-C94ACC854E40}" type="slidenum">
              <a:rPr lang="en-US" smtClean="0"/>
              <a:pPr/>
              <a:t>10</a:t>
            </a:fld>
            <a:endParaRPr lang="en-US" smtClean="0"/>
          </a:p>
        </p:txBody>
      </p:sp>
      <p:sp>
        <p:nvSpPr>
          <p:cNvPr id="48131" name="Rectangle 2050"/>
          <p:cNvSpPr>
            <a:spLocks noGrp="1" noRot="1" noChangeAspect="1" noChangeArrowheads="1" noTextEdit="1"/>
          </p:cNvSpPr>
          <p:nvPr>
            <p:ph type="sldImg"/>
          </p:nvPr>
        </p:nvSpPr>
        <p:spPr>
          <a:ln/>
        </p:spPr>
      </p:sp>
      <p:sp>
        <p:nvSpPr>
          <p:cNvPr id="48132" name="Rectangle 2051"/>
          <p:cNvSpPr>
            <a:spLocks noGrp="1" noChangeArrowheads="1"/>
          </p:cNvSpPr>
          <p:nvPr>
            <p:ph type="body" idx="1"/>
          </p:nvPr>
        </p:nvSpPr>
        <p:spPr>
          <a:noFill/>
          <a:ln w="9525"/>
        </p:spPr>
        <p:txBody>
          <a:bodyPr/>
          <a:lstStyle/>
          <a:p>
            <a:r>
              <a:rPr lang="en-US" sz="1600" dirty="0" smtClean="0"/>
              <a:t>The </a:t>
            </a:r>
            <a:r>
              <a:rPr lang="en-US" sz="1600" dirty="0" err="1" smtClean="0"/>
              <a:t>fedbizopps</a:t>
            </a:r>
            <a:r>
              <a:rPr lang="en-US" sz="1600" dirty="0" smtClean="0"/>
              <a:t> will give you a large number of notices because the search is very broad. Some agencies have their own web site. If you are interested in doing business with a particular agency, it is recommended to check their site and register.</a:t>
            </a:r>
          </a:p>
          <a:p>
            <a:endParaRPr lang="en-US" sz="1600" dirty="0" smtClean="0"/>
          </a:p>
          <a:p>
            <a:r>
              <a:rPr lang="en-US" sz="1600" dirty="0" smtClean="0"/>
              <a:t>FAR’s – I recommend that clients use a data base or spreadsheet to keep track of the FARs so you only have to look up once.</a:t>
            </a:r>
          </a:p>
          <a:p>
            <a:r>
              <a:rPr lang="en-US" sz="1600" dirty="0" smtClean="0"/>
              <a:t>SIAD – a web site with purchases of products and services by the </a:t>
            </a:r>
            <a:r>
              <a:rPr lang="en-US" sz="1600" dirty="0" err="1" smtClean="0"/>
              <a:t>DoD</a:t>
            </a:r>
            <a:r>
              <a:rPr lang="en-US" sz="1600" dirty="0" smtClean="0"/>
              <a:t>. 2006 isn’t on the site yet.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D85A0C3-A5DD-402D-AD7D-2F54C773E235}" type="slidenum">
              <a:rPr lang="en-US" smtClean="0"/>
              <a:pPr/>
              <a:t>11</a:t>
            </a:fld>
            <a:endParaRPr lang="en-US" smtClean="0"/>
          </a:p>
        </p:txBody>
      </p:sp>
      <p:sp>
        <p:nvSpPr>
          <p:cNvPr id="49155" name="Rectangle 2050"/>
          <p:cNvSpPr>
            <a:spLocks noGrp="1" noRot="1" noChangeAspect="1" noChangeArrowheads="1" noTextEdit="1"/>
          </p:cNvSpPr>
          <p:nvPr>
            <p:ph type="sldImg"/>
          </p:nvPr>
        </p:nvSpPr>
        <p:spPr>
          <a:ln/>
        </p:spPr>
      </p:sp>
      <p:sp>
        <p:nvSpPr>
          <p:cNvPr id="49156" name="Rectangle 2051"/>
          <p:cNvSpPr>
            <a:spLocks noGrp="1" noChangeArrowheads="1"/>
          </p:cNvSpPr>
          <p:nvPr>
            <p:ph type="body" idx="1"/>
          </p:nvPr>
        </p:nvSpPr>
        <p:spPr>
          <a:noFill/>
          <a:ln w="9525"/>
        </p:spPr>
        <p:txBody>
          <a:bodyPr/>
          <a:lstStyle/>
          <a:p>
            <a:endParaRPr lang="en-US" sz="16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8DD181B-AC7F-4CBF-83D5-11195BB75082}" type="slidenum">
              <a:rPr lang="en-US" smtClean="0"/>
              <a:pPr/>
              <a:t>12</a:t>
            </a:fld>
            <a:endParaRPr lang="en-US" smtClean="0"/>
          </a:p>
        </p:txBody>
      </p:sp>
      <p:sp>
        <p:nvSpPr>
          <p:cNvPr id="50179" name="Rectangle 2050"/>
          <p:cNvSpPr>
            <a:spLocks noGrp="1" noRot="1" noChangeAspect="1" noChangeArrowheads="1" noTextEdit="1"/>
          </p:cNvSpPr>
          <p:nvPr>
            <p:ph type="sldImg"/>
          </p:nvPr>
        </p:nvSpPr>
        <p:spPr>
          <a:ln/>
        </p:spPr>
      </p:sp>
      <p:sp>
        <p:nvSpPr>
          <p:cNvPr id="50180" name="Rectangle 2051"/>
          <p:cNvSpPr>
            <a:spLocks noGrp="1" noChangeArrowheads="1"/>
          </p:cNvSpPr>
          <p:nvPr>
            <p:ph type="body" idx="1"/>
          </p:nvPr>
        </p:nvSpPr>
        <p:spPr>
          <a:noFill/>
          <a:ln w="9525"/>
        </p:spPr>
        <p:txBody>
          <a:bodyPr/>
          <a:lstStyle/>
          <a:p>
            <a:r>
              <a:rPr lang="en-US" sz="1600" dirty="0" smtClean="0"/>
              <a:t>Use the Army for an example and then New York State.</a:t>
            </a:r>
          </a:p>
          <a:p>
            <a:endParaRPr lang="en-US" sz="1600" dirty="0" smtClean="0"/>
          </a:p>
          <a:p>
            <a:r>
              <a:rPr lang="en-US" sz="1600" dirty="0" smtClean="0"/>
              <a:t>On our PTAC website is a link for </a:t>
            </a:r>
            <a:r>
              <a:rPr lang="en-US" sz="1600" dirty="0" err="1" smtClean="0"/>
              <a:t>DoD</a:t>
            </a:r>
            <a:r>
              <a:rPr lang="en-US" sz="1600" dirty="0" smtClean="0"/>
              <a:t> and Federal Prime Contractors.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99A43EF-0707-4D2A-8A2C-7921A2B66628}" type="slidenum">
              <a:rPr lang="en-US" smtClean="0"/>
              <a:pPr/>
              <a:t>13</a:t>
            </a:fld>
            <a:endParaRPr lang="en-US" smtClean="0"/>
          </a:p>
        </p:txBody>
      </p:sp>
      <p:sp>
        <p:nvSpPr>
          <p:cNvPr id="51203" name="Rectangle 2050"/>
          <p:cNvSpPr>
            <a:spLocks noGrp="1" noRot="1" noChangeAspect="1" noChangeArrowheads="1" noTextEdit="1"/>
          </p:cNvSpPr>
          <p:nvPr>
            <p:ph type="sldImg"/>
          </p:nvPr>
        </p:nvSpPr>
        <p:spPr>
          <a:ln/>
        </p:spPr>
      </p:sp>
      <p:sp>
        <p:nvSpPr>
          <p:cNvPr id="51204" name="Rectangle 2051"/>
          <p:cNvSpPr>
            <a:spLocks noGrp="1" noChangeArrowheads="1"/>
          </p:cNvSpPr>
          <p:nvPr>
            <p:ph type="body" idx="1"/>
          </p:nvPr>
        </p:nvSpPr>
        <p:spPr>
          <a:noFill/>
          <a:ln w="9525"/>
        </p:spPr>
        <p:txBody>
          <a:bodyPr/>
          <a:lstStyle/>
          <a:p>
            <a:r>
              <a:rPr lang="en-US" sz="1600" b="1" dirty="0" smtClean="0"/>
              <a:t>The Department of Defense (</a:t>
            </a:r>
            <a:r>
              <a:rPr lang="en-US" sz="1600" b="1" dirty="0" err="1" smtClean="0"/>
              <a:t>DoD</a:t>
            </a:r>
            <a:r>
              <a:rPr lang="en-US" sz="1600" b="1" dirty="0" smtClean="0"/>
              <a:t>) Pilot Mentor-Protégé Program</a:t>
            </a:r>
            <a:r>
              <a:rPr lang="en-US" sz="1600" dirty="0" smtClean="0"/>
              <a:t> seeks to encourage major </a:t>
            </a:r>
            <a:r>
              <a:rPr lang="en-US" sz="1600" dirty="0" err="1" smtClean="0"/>
              <a:t>DoD</a:t>
            </a:r>
            <a:r>
              <a:rPr lang="en-US" sz="1600" dirty="0" smtClean="0"/>
              <a:t> prime contractors (mentors) to develop the technical and business capabilities of small disadvantaged businesses (SDBs) and other eligible protégés. </a:t>
            </a:r>
          </a:p>
          <a:p>
            <a:r>
              <a:rPr lang="en-US" sz="1600" b="1" dirty="0" smtClean="0"/>
              <a:t>The Department of Defense (</a:t>
            </a:r>
            <a:r>
              <a:rPr lang="en-US" sz="1600" b="1" dirty="0" err="1" smtClean="0"/>
              <a:t>DoD</a:t>
            </a:r>
            <a:r>
              <a:rPr lang="en-US" sz="1600" b="1" dirty="0" smtClean="0"/>
              <a:t>) SBIR and STTR programs</a:t>
            </a:r>
            <a:r>
              <a:rPr lang="en-US" sz="1600" dirty="0" smtClean="0"/>
              <a:t> fund $900 million each year in early-stage R&amp;D projects at small technology companies -- projects that serve a </a:t>
            </a:r>
            <a:r>
              <a:rPr lang="en-US" sz="1600" dirty="0" err="1" smtClean="0"/>
              <a:t>DoD</a:t>
            </a:r>
            <a:r>
              <a:rPr lang="en-US" sz="1600" dirty="0" smtClean="0"/>
              <a:t> need and have commercial applications.</a:t>
            </a:r>
          </a:p>
          <a:p>
            <a:r>
              <a:rPr lang="en-US" sz="1600" dirty="0" smtClean="0"/>
              <a:t>The Department of Defense (</a:t>
            </a:r>
            <a:r>
              <a:rPr lang="en-US" sz="1600" dirty="0" err="1" smtClean="0"/>
              <a:t>DoD</a:t>
            </a:r>
            <a:r>
              <a:rPr lang="en-US" sz="1600" dirty="0" smtClean="0"/>
              <a:t>) has undertaken an aggressive outreach effort to identify small business concerns that are owned and controlled by veterans and </a:t>
            </a:r>
            <a:r>
              <a:rPr lang="en-US" sz="1600" b="1" dirty="0" smtClean="0"/>
              <a:t>service-disabled veterans.</a:t>
            </a:r>
            <a:r>
              <a:rPr lang="en-US" sz="1600" dirty="0" smtClean="0"/>
              <a:t> </a:t>
            </a:r>
          </a:p>
          <a:p>
            <a:endParaRPr lang="en-US" sz="16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18E119B-478A-4DC3-8174-57911F2D988F}" type="slidenum">
              <a:rPr lang="en-US" smtClean="0"/>
              <a:pPr/>
              <a:t>14</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w="9525"/>
        </p:spPr>
        <p:txBody>
          <a:bodyPr/>
          <a:lstStyle/>
          <a:p>
            <a:r>
              <a:rPr lang="en-US" sz="1600" dirty="0" smtClean="0"/>
              <a:t>Most if not all contracts either use or will use WAWF for submitting invoices and forms. Go to the site for information. There is a tutorial that is very helpful.</a:t>
            </a:r>
          </a:p>
          <a:p>
            <a:endParaRPr lang="en-US" sz="1600" dirty="0" smtClean="0"/>
          </a:p>
          <a:p>
            <a:r>
              <a:rPr lang="en-US" sz="1600" dirty="0" smtClean="0"/>
              <a:t>Marketing is marketing. Use the same tools you use to market to your current customers. Use the research links to find out where to go.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4EECC6B-CCD7-4EBE-A196-6C39EB8763AF}" type="slidenum">
              <a:rPr lang="en-US" smtClean="0"/>
              <a:pPr/>
              <a:t>15</a:t>
            </a:fld>
            <a:endParaRPr lang="en-US" smtClean="0"/>
          </a:p>
        </p:txBody>
      </p:sp>
      <p:sp>
        <p:nvSpPr>
          <p:cNvPr id="53251" name="Rectangle 1026"/>
          <p:cNvSpPr>
            <a:spLocks noGrp="1" noRot="1" noChangeAspect="1" noChangeArrowheads="1" noTextEdit="1"/>
          </p:cNvSpPr>
          <p:nvPr>
            <p:ph type="sldImg"/>
          </p:nvPr>
        </p:nvSpPr>
        <p:spPr>
          <a:ln/>
        </p:spPr>
      </p:sp>
      <p:sp>
        <p:nvSpPr>
          <p:cNvPr id="53252" name="Rectangle 1027"/>
          <p:cNvSpPr>
            <a:spLocks noGrp="1" noChangeArrowheads="1"/>
          </p:cNvSpPr>
          <p:nvPr>
            <p:ph type="body" idx="1"/>
          </p:nvPr>
        </p:nvSpPr>
        <p:spPr>
          <a:noFill/>
          <a:ln w="9525"/>
        </p:spPr>
        <p:txBody>
          <a:bodyPr/>
          <a:lstStyle/>
          <a:p>
            <a:endParaRPr lang="en-US" sz="16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A588F5F-6D99-4A90-9173-52B04B56FD13}" type="slidenum">
              <a:rPr lang="en-US" smtClean="0"/>
              <a:pPr/>
              <a:t>16</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7BFB389-D4AC-4477-B49A-8CE21D236760}" type="slidenum">
              <a:rPr lang="en-US" smtClean="0"/>
              <a:pPr/>
              <a:t>17</a:t>
            </a:fld>
            <a:endParaRPr lang="en-US" smtClean="0"/>
          </a:p>
        </p:txBody>
      </p:sp>
      <p:sp>
        <p:nvSpPr>
          <p:cNvPr id="55299" name="Rectangle 1026"/>
          <p:cNvSpPr>
            <a:spLocks noGrp="1" noRot="1" noChangeAspect="1" noChangeArrowheads="1" noTextEdit="1"/>
          </p:cNvSpPr>
          <p:nvPr>
            <p:ph type="sldImg"/>
          </p:nvPr>
        </p:nvSpPr>
        <p:spPr>
          <a:ln/>
        </p:spPr>
      </p:sp>
      <p:sp>
        <p:nvSpPr>
          <p:cNvPr id="55300" name="Rectangle 1027"/>
          <p:cNvSpPr>
            <a:spLocks noGrp="1" noChangeArrowheads="1"/>
          </p:cNvSpPr>
          <p:nvPr>
            <p:ph type="body" idx="1"/>
          </p:nvPr>
        </p:nvSpPr>
        <p:spPr>
          <a:noFill/>
          <a:ln w="9525"/>
        </p:spPr>
        <p:txBody>
          <a:bodyPr/>
          <a:lstStyle/>
          <a:p>
            <a:r>
              <a:rPr lang="en-US" sz="1600" dirty="0" smtClean="0"/>
              <a:t>The Directory of Frequently Purchased is available for download as a </a:t>
            </a:r>
            <a:r>
              <a:rPr lang="en-US" sz="1600" dirty="0" err="1" smtClean="0"/>
              <a:t>pdf</a:t>
            </a:r>
            <a:r>
              <a:rPr lang="en-US" sz="1600" dirty="0" smtClean="0"/>
              <a:t>. I suggest all businesses register on the OGS web site so you will be notified when an opportunity is available. The other graphics are </a:t>
            </a:r>
            <a:r>
              <a:rPr lang="en-US" sz="1600" dirty="0" err="1" smtClean="0"/>
              <a:t>hotlinked</a:t>
            </a:r>
            <a:r>
              <a:rPr lang="en-US" sz="1600" dirty="0" smtClean="0"/>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E902A93-8622-4EA4-A618-1BF599C95864}" type="slidenum">
              <a:rPr lang="en-US" smtClean="0"/>
              <a:pPr/>
              <a:t>18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3996A0-3519-494A-B4E7-DC8FDA7A6CC1}" type="slidenum">
              <a:rPr lang="en-US" smtClean="0"/>
              <a:pPr/>
              <a:t>19</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w="9525"/>
        </p:spPr>
        <p:txBody>
          <a:bodyPr/>
          <a:lstStyle/>
          <a:p>
            <a:r>
              <a:rPr lang="en-US" sz="1600" dirty="0" smtClean="0"/>
              <a:t>Brief description of each link. Go into the Doing Business With link and show examples.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6AEBCC9-9C07-49A5-9456-9B01DDE45B90}" type="slidenum">
              <a:rPr lang="en-US" smtClean="0"/>
              <a:pPr/>
              <a:t>2</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w="9525"/>
        </p:spPr>
        <p:txBody>
          <a:bodyPr/>
          <a:lstStyle/>
          <a:p>
            <a:endParaRPr lang="en-US" sz="16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DC6D296-EA67-4AB1-9FC8-FFE3973CE7BC}" type="slidenum">
              <a:rPr lang="en-US" smtClean="0"/>
              <a:pPr/>
              <a:t>20</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F8F251D-8A08-49E1-9CBC-1FBB94392F6F}" type="slidenum">
              <a:rPr lang="en-US" smtClean="0"/>
              <a:pPr/>
              <a:t>21</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54FF745-DD25-42B2-A5E5-C3944CF9685A}" type="slidenum">
              <a:rPr lang="en-US" smtClean="0"/>
              <a:pPr/>
              <a:t>22</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B60CB0B-5E97-49F3-852C-AC9A32274D29}" type="slidenum">
              <a:rPr lang="en-US" smtClean="0"/>
              <a:pPr/>
              <a:t>23</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FF28CFA-6D3A-4771-8465-638711458AC3}" type="slidenum">
              <a:rPr lang="en-US" smtClean="0"/>
              <a:pPr/>
              <a:t>24</a:t>
            </a:fld>
            <a:endParaRPr lang="en-US" smtClean="0"/>
          </a:p>
        </p:txBody>
      </p:sp>
      <p:sp>
        <p:nvSpPr>
          <p:cNvPr id="62467" name="Rectangle 1026"/>
          <p:cNvSpPr>
            <a:spLocks noGrp="1" noRot="1" noChangeAspect="1" noChangeArrowheads="1" noTextEdit="1"/>
          </p:cNvSpPr>
          <p:nvPr>
            <p:ph type="sldImg"/>
          </p:nvPr>
        </p:nvSpPr>
        <p:spPr>
          <a:ln/>
        </p:spPr>
      </p:sp>
      <p:sp>
        <p:nvSpPr>
          <p:cNvPr id="62468" name="Rectangle 102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8EA1BAB-ADBE-4C0D-858F-0F31E4221D31}" type="slidenum">
              <a:rPr lang="en-US" smtClean="0"/>
              <a:pPr/>
              <a:t>25</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F047378-A414-4CC7-8641-94E1C4BA0693}" type="slidenum">
              <a:rPr lang="en-US" smtClean="0"/>
              <a:pPr/>
              <a:t>3</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w="9525"/>
        </p:spPr>
        <p:txBody>
          <a:bodyPr/>
          <a:lstStyle/>
          <a:p>
            <a:endParaRPr lang="en-US" sz="16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75DBDF2-AC7B-4A16-BC3F-F1C1F27A8B94}" type="slidenum">
              <a:rPr lang="en-US" smtClean="0"/>
              <a:pPr/>
              <a:t>4</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w="9525"/>
        </p:spPr>
        <p:txBody>
          <a:bodyPr/>
          <a:lstStyle/>
          <a:p>
            <a:pPr marL="465138" indent="-465138">
              <a:spcBef>
                <a:spcPct val="0"/>
              </a:spcBef>
            </a:pPr>
            <a:endParaRPr lang="en-US" sz="16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E39B12B-C506-40C0-8C7B-B147B62A4A72}" type="slidenum">
              <a:rPr lang="en-US" smtClean="0"/>
              <a:pPr/>
              <a:t>5</a:t>
            </a:fld>
            <a:endParaRPr lang="en-US" smtClean="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w="9525"/>
        </p:spPr>
        <p:txBody>
          <a:bodyPr/>
          <a:lstStyle/>
          <a:p>
            <a:endParaRPr lang="en-US" sz="16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E513B86-8B78-40E4-994B-BB3AEC6A97ED}" type="slidenum">
              <a:rPr lang="en-US" smtClean="0"/>
              <a:pPr/>
              <a:t>6</a:t>
            </a:fld>
            <a:endParaRPr lang="en-US" smtClean="0"/>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w="9525"/>
        </p:spPr>
        <p:txBody>
          <a:bodyPr/>
          <a:lstStyle/>
          <a:p>
            <a:r>
              <a:rPr lang="en-US" sz="1600" smtClean="0"/>
              <a:t>FSC (Federal Supply Code). SIC (Standard Industry Code), NAICS (North America Indusry Classification Code). Review the links and show them how the usabid site works.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9AE7139-ED71-4FB4-AABF-4A016A52D6C1}" type="slidenum">
              <a:rPr lang="en-US" smtClean="0"/>
              <a:pPr/>
              <a:t>7</a:t>
            </a:fld>
            <a:endParaRPr lang="en-US" smtClean="0"/>
          </a:p>
        </p:txBody>
      </p:sp>
      <p:sp>
        <p:nvSpPr>
          <p:cNvPr id="45059" name="Rectangle 2050"/>
          <p:cNvSpPr>
            <a:spLocks noGrp="1" noRot="1" noChangeAspect="1" noChangeArrowheads="1" noTextEdit="1"/>
          </p:cNvSpPr>
          <p:nvPr>
            <p:ph type="sldImg"/>
          </p:nvPr>
        </p:nvSpPr>
        <p:spPr>
          <a:ln/>
        </p:spPr>
      </p:sp>
      <p:sp>
        <p:nvSpPr>
          <p:cNvPr id="45060" name="Rectangle 2051"/>
          <p:cNvSpPr>
            <a:spLocks noGrp="1" noChangeArrowheads="1"/>
          </p:cNvSpPr>
          <p:nvPr>
            <p:ph type="body" idx="1"/>
          </p:nvPr>
        </p:nvSpPr>
        <p:spPr>
          <a:noFill/>
          <a:ln w="9525"/>
        </p:spPr>
        <p:txBody>
          <a:bodyPr/>
          <a:lstStyle/>
          <a:p>
            <a:r>
              <a:rPr lang="en-US" sz="1600" smtClean="0"/>
              <a:t>DUNS number is free. The web site is very confusing.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80F3C3A-729A-4DD3-8305-641731CE7005}" type="slidenum">
              <a:rPr lang="en-US" smtClean="0"/>
              <a:pPr/>
              <a:t>8</a:t>
            </a:fld>
            <a:endParaRPr lang="en-US" smtClean="0"/>
          </a:p>
        </p:txBody>
      </p:sp>
      <p:sp>
        <p:nvSpPr>
          <p:cNvPr id="46083" name="Rectangle 1026"/>
          <p:cNvSpPr>
            <a:spLocks noGrp="1" noRot="1" noChangeAspect="1" noChangeArrowheads="1" noTextEdit="1"/>
          </p:cNvSpPr>
          <p:nvPr>
            <p:ph type="sldImg"/>
          </p:nvPr>
        </p:nvSpPr>
        <p:spPr>
          <a:ln/>
        </p:spPr>
      </p:sp>
      <p:sp>
        <p:nvSpPr>
          <p:cNvPr id="46084" name="Rectangle 1027"/>
          <p:cNvSpPr>
            <a:spLocks noGrp="1" noChangeArrowheads="1"/>
          </p:cNvSpPr>
          <p:nvPr>
            <p:ph type="body" idx="1"/>
          </p:nvPr>
        </p:nvSpPr>
        <p:spPr>
          <a:xfrm>
            <a:off x="935038" y="4260850"/>
            <a:ext cx="5140325" cy="4416425"/>
          </a:xfrm>
          <a:noFill/>
          <a:ln w="9525"/>
        </p:spPr>
        <p:txBody>
          <a:bodyPr/>
          <a:lstStyle/>
          <a:p>
            <a:r>
              <a:rPr lang="en-US" sz="1600" dirty="0" smtClean="0"/>
              <a:t>A unique 5 digit alpha-numeric number that the federal government uses to identify your business. Show how to do a look up on the CAGE site. County of Cattaraugus. </a:t>
            </a:r>
          </a:p>
          <a:p>
            <a:endParaRPr lang="en-US" sz="1600" dirty="0" smtClean="0"/>
          </a:p>
          <a:p>
            <a:r>
              <a:rPr lang="en-US" sz="1600" dirty="0" smtClean="0"/>
              <a:t>Some agencies also request businesses to register on the on ORCA web site (Online Representations and Certifications Application.)</a:t>
            </a:r>
            <a:r>
              <a:rPr lang="en-US" sz="1600" dirty="0" smtClean="0">
                <a:hlinkClick r:id="rId3"/>
              </a:rPr>
              <a:t> </a:t>
            </a:r>
            <a:r>
              <a:rPr lang="en-US" sz="1600" dirty="0" smtClean="0">
                <a:solidFill>
                  <a:srgbClr val="000000"/>
                </a:solidFill>
              </a:rPr>
              <a:t>Prior to ORCA, vendors were required to submit Reps and </a:t>
            </a:r>
            <a:r>
              <a:rPr lang="en-US" sz="1600" dirty="0" err="1" smtClean="0">
                <a:solidFill>
                  <a:srgbClr val="000000"/>
                </a:solidFill>
              </a:rPr>
              <a:t>Certs</a:t>
            </a:r>
            <a:r>
              <a:rPr lang="en-US" sz="1600" dirty="0" smtClean="0">
                <a:solidFill>
                  <a:srgbClr val="000000"/>
                </a:solidFill>
              </a:rPr>
              <a:t> for each individual large purchase contract award. Now, using ORCA, a contractor can enter their Reps and </a:t>
            </a:r>
            <a:r>
              <a:rPr lang="en-US" sz="1600" dirty="0" err="1" smtClean="0">
                <a:solidFill>
                  <a:srgbClr val="000000"/>
                </a:solidFill>
              </a:rPr>
              <a:t>Certs</a:t>
            </a:r>
            <a:r>
              <a:rPr lang="en-US" sz="1600" dirty="0" smtClean="0">
                <a:solidFill>
                  <a:srgbClr val="000000"/>
                </a:solidFill>
              </a:rPr>
              <a:t> information once for use on all Federal contracts. This site not only benefits the contractor by allowing them to maintain an accurate and complete record but also the Contracting Officer as they can view every record, including archives, with the click of a mouse.</a:t>
            </a:r>
          </a:p>
          <a:p>
            <a:endParaRPr lang="en-US" sz="1600" dirty="0" smtClean="0"/>
          </a:p>
          <a:p>
            <a:endParaRPr lang="en-US" sz="16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A57F6F3-09CD-440F-85C4-384C5F6A4E18}" type="slidenum">
              <a:rPr lang="en-US" smtClean="0"/>
              <a:pPr/>
              <a:t>9</a:t>
            </a:fld>
            <a:endParaRPr lang="en-US" smtClean="0"/>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w="9525"/>
        </p:spPr>
        <p:txBody>
          <a:bodyPr/>
          <a:lstStyle/>
          <a:p>
            <a:r>
              <a:rPr lang="en-US" sz="1600" smtClean="0"/>
              <a:t>Show the sites and the different links to use.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BE2D9882-2AC3-4EC7-A54D-7DA7780D5242}" type="datetimeFigureOut">
              <a:rPr lang="en-US"/>
              <a:pPr>
                <a:defRPr/>
              </a:pPr>
              <a:t>3/5/2009</a:t>
            </a:fld>
            <a:endParaRPr lang="en-US" dirty="0"/>
          </a:p>
        </p:txBody>
      </p:sp>
      <p:sp>
        <p:nvSpPr>
          <p:cNvPr id="16" name="Footer Placeholder 16"/>
          <p:cNvSpPr>
            <a:spLocks noGrp="1"/>
          </p:cNvSpPr>
          <p:nvPr>
            <p:ph type="ftr" sz="quarter" idx="11"/>
          </p:nvPr>
        </p:nvSpPr>
        <p:spPr/>
        <p:txBody>
          <a:bodyPr/>
          <a:lstStyle>
            <a:lvl1pPr algn="r">
              <a:defRPr>
                <a:solidFill>
                  <a:schemeClr val="tx2"/>
                </a:solidFill>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1C8878C4-A40F-43FD-97D5-694D5DE1B67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A576456C-C72F-4562-BB6B-B9B57DC43B31}" type="datetimeFigureOut">
              <a:rPr lang="en-US"/>
              <a:pPr>
                <a:defRPr/>
              </a:pPr>
              <a:t>3/5/2009</a:t>
            </a:fld>
            <a:endParaRPr lang="en-US" dirty="0"/>
          </a:p>
        </p:txBody>
      </p:sp>
      <p:sp>
        <p:nvSpPr>
          <p:cNvPr id="5" name="Footer Placeholder 4"/>
          <p:cNvSpPr>
            <a:spLocks noGrp="1"/>
          </p:cNvSpPr>
          <p:nvPr>
            <p:ph type="ftr" sz="quarter" idx="11"/>
          </p:nvPr>
        </p:nvSpPr>
        <p:spPr/>
        <p:txBody>
          <a:bodyPr/>
          <a:lstStyle>
            <a:lvl1pPr algn="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183C6470-5052-4BC5-B5C1-0ECF69C2BFB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E4C7F584-569E-4B02-A6BF-FDC135B742F2}" type="datetimeFigureOut">
              <a:rPr lang="en-US"/>
              <a:pPr>
                <a:defRPr/>
              </a:pPr>
              <a:t>3/5/2009</a:t>
            </a:fld>
            <a:endParaRPr lang="en-US" dirty="0"/>
          </a:p>
        </p:txBody>
      </p:sp>
      <p:sp>
        <p:nvSpPr>
          <p:cNvPr id="5" name="Footer Placeholder 4"/>
          <p:cNvSpPr>
            <a:spLocks noGrp="1"/>
          </p:cNvSpPr>
          <p:nvPr>
            <p:ph type="ftr" sz="quarter" idx="11"/>
          </p:nvPr>
        </p:nvSpPr>
        <p:spPr/>
        <p:txBody>
          <a:bodyPr/>
          <a:lstStyle>
            <a:lvl1pPr algn="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89FC622B-BB89-4F09-B740-4D640EEFA9A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304800" y="533400"/>
            <a:ext cx="8534400" cy="3505200"/>
          </a:xfrm>
        </p:spPr>
        <p:txBody>
          <a:bodyPr/>
          <a:lstStyle>
            <a:lvl1pPr marL="0" indent="0" algn="ctr">
              <a:buFontTx/>
              <a:buNone/>
              <a:defRPr sz="6000" b="1">
                <a:solidFill>
                  <a:srgbClr val="FFCC00"/>
                </a:solidFill>
              </a:defRPr>
            </a:lvl1pPr>
          </a:lstStyle>
          <a:p>
            <a:r>
              <a:rPr lang="en-US"/>
              <a:t>Cattaraugus County</a:t>
            </a:r>
          </a:p>
          <a:p>
            <a:r>
              <a:rPr lang="en-US"/>
              <a:t>Procurement Technical</a:t>
            </a:r>
          </a:p>
          <a:p>
            <a:r>
              <a:rPr lang="en-US"/>
              <a:t>Assistance Center</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848B00F4-1D9E-433C-BAA5-AD65FFCA10E6}" type="datetimeFigureOut">
              <a:rPr lang="en-US"/>
              <a:pPr>
                <a:defRPr/>
              </a:pPr>
              <a:t>3/5/2009</a:t>
            </a:fld>
            <a:endParaRPr lang="en-US" dirty="0"/>
          </a:p>
        </p:txBody>
      </p:sp>
      <p:sp>
        <p:nvSpPr>
          <p:cNvPr id="5" name="Footer Placeholder 4"/>
          <p:cNvSpPr>
            <a:spLocks noGrp="1"/>
          </p:cNvSpPr>
          <p:nvPr>
            <p:ph type="ftr" sz="quarter" idx="11"/>
          </p:nvPr>
        </p:nvSpPr>
        <p:spPr/>
        <p:txBody>
          <a:bodyPr/>
          <a:lstStyle>
            <a:lvl1pPr algn="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DCD5C676-557E-4F80-A33D-2456F9127EF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dirty="0"/>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BA1328B8-5FC2-4004-90A1-84F7D3AA7AED}" type="datetimeFigureOut">
              <a:rPr lang="en-US"/>
              <a:pPr>
                <a:defRPr/>
              </a:pPr>
              <a:t>3/5/2009</a:t>
            </a:fld>
            <a:endParaRPr lang="en-US" dirty="0"/>
          </a:p>
        </p:txBody>
      </p:sp>
      <p:sp>
        <p:nvSpPr>
          <p:cNvPr id="26" name="Footer Placeholder 4"/>
          <p:cNvSpPr>
            <a:spLocks noGrp="1"/>
          </p:cNvSpPr>
          <p:nvPr>
            <p:ph type="ftr" sz="quarter" idx="11"/>
          </p:nvPr>
        </p:nvSpPr>
        <p:spPr/>
        <p:txBody>
          <a:bodyPr/>
          <a:lstStyle>
            <a:lvl1pPr algn="r">
              <a:defRPr>
                <a:solidFill>
                  <a:schemeClr val="tx2"/>
                </a:solidFill>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44547F1A-BA12-45ED-9DD5-71CBC0FE980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544EBD7-7D66-4495-B642-CC1E204F331B}" type="datetimeFigureOut">
              <a:rPr lang="en-US"/>
              <a:pPr>
                <a:defRPr/>
              </a:pPr>
              <a:t>3/5/2009</a:t>
            </a:fld>
            <a:endParaRPr lang="en-US" dirty="0"/>
          </a:p>
        </p:txBody>
      </p:sp>
      <p:sp>
        <p:nvSpPr>
          <p:cNvPr id="6" name="Footer Placeholder 5"/>
          <p:cNvSpPr>
            <a:spLocks noGrp="1"/>
          </p:cNvSpPr>
          <p:nvPr>
            <p:ph type="ftr" sz="quarter" idx="11"/>
          </p:nvPr>
        </p:nvSpPr>
        <p:spPr/>
        <p:txBody>
          <a:bodyPr/>
          <a:lstStyle>
            <a:lvl1pPr algn="r">
              <a:defRPr>
                <a:solidFill>
                  <a:schemeClr val="tx2"/>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4D342B5-4666-4242-9BC0-F952AD2A79C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C5DA6342-0A26-42D6-908B-318AECA70DB9}" type="datetimeFigureOut">
              <a:rPr lang="en-US"/>
              <a:pPr>
                <a:defRPr/>
              </a:pPr>
              <a:t>3/5/2009</a:t>
            </a:fld>
            <a:endParaRPr lang="en-US" dirty="0"/>
          </a:p>
        </p:txBody>
      </p:sp>
      <p:sp>
        <p:nvSpPr>
          <p:cNvPr id="18" name="Footer Placeholder 7"/>
          <p:cNvSpPr>
            <a:spLocks noGrp="1"/>
          </p:cNvSpPr>
          <p:nvPr>
            <p:ph type="ftr" sz="quarter" idx="11"/>
          </p:nvPr>
        </p:nvSpPr>
        <p:spPr/>
        <p:txBody>
          <a:bodyPr/>
          <a:lstStyle>
            <a:lvl1pPr algn="r">
              <a:defRPr>
                <a:solidFill>
                  <a:schemeClr val="tx2"/>
                </a:solidFill>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BC16DC4A-C69F-46F8-A0F7-97A8E07DE7F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54759D9C-9574-43AC-9F44-FC11BEEFB0AD}" type="datetimeFigureOut">
              <a:rPr lang="en-US"/>
              <a:pPr>
                <a:defRPr/>
              </a:pPr>
              <a:t>3/5/2009</a:t>
            </a:fld>
            <a:endParaRPr lang="en-US" dirty="0"/>
          </a:p>
        </p:txBody>
      </p:sp>
      <p:sp>
        <p:nvSpPr>
          <p:cNvPr id="4" name="Footer Placeholder 3"/>
          <p:cNvSpPr>
            <a:spLocks noGrp="1"/>
          </p:cNvSpPr>
          <p:nvPr>
            <p:ph type="ftr" sz="quarter" idx="11"/>
          </p:nvPr>
        </p:nvSpPr>
        <p:spPr/>
        <p:txBody>
          <a:bodyPr/>
          <a:lstStyle>
            <a:lvl1pPr algn="r">
              <a:defRPr>
                <a:solidFill>
                  <a:schemeClr val="tx2"/>
                </a:solidFill>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7814636B-883A-4BCD-BDAE-F55FDB7C85A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57FB2442-78F1-409A-A0E8-8FF30511DF73}" type="datetimeFigureOut">
              <a:rPr lang="en-US"/>
              <a:pPr>
                <a:defRPr/>
              </a:pPr>
              <a:t>3/5/2009</a:t>
            </a:fld>
            <a:endParaRPr lang="en-US" dirty="0"/>
          </a:p>
        </p:txBody>
      </p:sp>
      <p:sp>
        <p:nvSpPr>
          <p:cNvPr id="3" name="Footer Placeholder 2"/>
          <p:cNvSpPr>
            <a:spLocks noGrp="1"/>
          </p:cNvSpPr>
          <p:nvPr>
            <p:ph type="ftr" sz="quarter" idx="11"/>
          </p:nvPr>
        </p:nvSpPr>
        <p:spPr/>
        <p:txBody>
          <a:bodyPr/>
          <a:lstStyle>
            <a:lvl1pPr algn="r">
              <a:defRPr>
                <a:solidFill>
                  <a:schemeClr val="tx2"/>
                </a:solidFill>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6D205DCA-61B9-4ACF-94AB-93F8A58495D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334432A5-308E-4FCB-B10D-E81ED53CDC38}" type="datetimeFigureOut">
              <a:rPr lang="en-US"/>
              <a:pPr>
                <a:defRPr/>
              </a:pPr>
              <a:t>3/5/2009</a:t>
            </a:fld>
            <a:endParaRPr lang="en-US" dirty="0"/>
          </a:p>
        </p:txBody>
      </p:sp>
      <p:sp>
        <p:nvSpPr>
          <p:cNvPr id="6" name="Footer Placeholder 5"/>
          <p:cNvSpPr>
            <a:spLocks noGrp="1"/>
          </p:cNvSpPr>
          <p:nvPr>
            <p:ph type="ftr" sz="quarter" idx="11"/>
          </p:nvPr>
        </p:nvSpPr>
        <p:spPr/>
        <p:txBody>
          <a:bodyPr/>
          <a:lstStyle>
            <a:lvl1pPr algn="r">
              <a:defRPr>
                <a:solidFill>
                  <a:schemeClr val="tx2"/>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A5DA185-F76B-4610-BE1B-ABA7BDA8FEC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45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3533"/>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45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3533"/>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4506"/>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35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2BB7EC74-5C70-4C6C-81ED-888FB76AED5D}" type="datetimeFigureOut">
              <a:rPr lang="en-US"/>
              <a:pPr>
                <a:defRPr/>
              </a:pPr>
              <a:t>3/5/2009</a:t>
            </a:fld>
            <a:endParaRPr lang="en-US" dirty="0"/>
          </a:p>
        </p:txBody>
      </p:sp>
      <p:sp>
        <p:nvSpPr>
          <p:cNvPr id="20" name="Footer Placeholder 5"/>
          <p:cNvSpPr>
            <a:spLocks noGrp="1"/>
          </p:cNvSpPr>
          <p:nvPr>
            <p:ph type="ftr" sz="quarter" idx="11"/>
          </p:nvPr>
        </p:nvSpPr>
        <p:spPr>
          <a:xfrm>
            <a:off x="914400" y="55563"/>
            <a:ext cx="5562600" cy="365125"/>
          </a:xfrm>
        </p:spPr>
        <p:txBody>
          <a:bodyPr/>
          <a:lstStyle>
            <a:lvl1pPr algn="r">
              <a:defRPr>
                <a:solidFill>
                  <a:schemeClr val="tx2"/>
                </a:solidFill>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1CEAEC3C-D091-4F21-9846-491BDE73367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eaLnBrk="1" hangingPunct="1">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fld id="{00713EB1-74EF-4B32-9F63-D87CC45F7A02}" type="datetimeFigureOut">
              <a:rPr lang="en-US"/>
              <a:pPr>
                <a:defRPr/>
              </a:pPr>
              <a:t>3/5/2009</a:t>
            </a:fld>
            <a:endParaRPr lang="en-US" dirty="0">
              <a:solidFill>
                <a:schemeClr val="tx2">
                  <a:shade val="90000"/>
                </a:schemeClr>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l" eaLnBrk="1" latinLnBrk="0" hangingPunct="1">
              <a:defRPr kumimoji="0" sz="1100">
                <a:solidFill>
                  <a:schemeClr val="tx2">
                    <a:shade val="90000"/>
                  </a:schemeClr>
                </a:solidFill>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30CCB920-66FC-4DFC-BA37-B25099B5DF55}" type="slidenum">
              <a:rPr lang="en-US"/>
              <a:pPr>
                <a:defRPr/>
              </a:pPr>
              <a:t>‹#›</a:t>
            </a:fld>
            <a:endParaRPr lang="en-US" dirty="0">
              <a:solidFill>
                <a:schemeClr val="tx2">
                  <a:shade val="90000"/>
                </a:schemeClr>
              </a:solidFill>
            </a:endParaRPr>
          </a:p>
        </p:txBody>
      </p:sp>
    </p:spTree>
  </p:cSld>
  <p:clrMap bg1="dk1" tx1="lt1" bg2="dk2" tx2="lt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fedbizopps.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iadapp.dior.whs.mil/procurement/Procurement.html" TargetMode="External"/><Relationship Id="rId5" Type="http://schemas.openxmlformats.org/officeDocument/2006/relationships/hyperlink" Target="http://www.acq.osd.mil/dpap/dars/dfars/index.htm" TargetMode="External"/><Relationship Id="rId4" Type="http://schemas.openxmlformats.org/officeDocument/2006/relationships/hyperlink" Target="http://www.arnet.gov/fa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fss.gsa.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mall6.prod.dodonline.net/mai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acq.osd.mil/sadbu/doing_business/index.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defenselink.mil/" TargetMode="External"/><Relationship Id="rId4" Type="http://schemas.openxmlformats.org/officeDocument/2006/relationships/hyperlink" Target="http://www.dla.mil/db/procurem.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cq.osd.mil/osbp/doing_business/subdir-2005-11.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acq.osd.mil/osbp/programs/index.htm" TargetMode="External"/><Relationship Id="rId4" Type="http://schemas.openxmlformats.org/officeDocument/2006/relationships/hyperlink" Target="http://web.sba.gov/subne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awf.eb.mi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ba.gov/GC/indexcontacts-sbsd.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defenselink.mil/contracts/" TargetMode="External"/><Relationship Id="rId4" Type="http://schemas.openxmlformats.org/officeDocument/2006/relationships/hyperlink" Target="http://dsbs.sba.gov/dsbs/search/dsp_dsbs.cf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www.cattco.org/economic_development/gma/reference/new_york_state_websites.html" TargetMode="External"/><Relationship Id="rId3" Type="http://schemas.openxmlformats.org/officeDocument/2006/relationships/hyperlink" Target="http://www.nylovessmallbiz.com/home.asp" TargetMode="External"/><Relationship Id="rId7" Type="http://schemas.openxmlformats.org/officeDocument/2006/relationships/hyperlink" Target="http://www.empire.state.ny.us/default.asp" TargetMode="External"/><Relationship Id="rId12" Type="http://schemas.openxmlformats.org/officeDocument/2006/relationships/image" Target="../media/image15.png"/><Relationship Id="rId2" Type="http://schemas.openxmlformats.org/officeDocument/2006/relationships/notesSlide" Target="../notesSlides/notesSlide17.xml"/><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hyperlink" Target="http://www.nylovessmallbiz.com/starting_a_business/StartingBusiness.asp" TargetMode="External"/><Relationship Id="rId5" Type="http://schemas.openxmlformats.org/officeDocument/2006/relationships/hyperlink" Target="http://www.nylovesbiz.com/hightechdefault.asp" TargetMode="External"/><Relationship Id="rId15" Type="http://schemas.openxmlformats.org/officeDocument/2006/relationships/hyperlink" Target="http://www.osc.state.ny.us/reports/fiscal/directorycommodities.pdf" TargetMode="Externa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www.nylovessmallbiz.com/growing_a_business/GrowingBusiness.asp" TargetMode="External"/><Relationship Id="rId1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attco.org/" TargetMode="External"/><Relationship Id="rId7" Type="http://schemas.openxmlformats.org/officeDocument/2006/relationships/hyperlink" Target="mailto:LALeasure@cattco.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JJWilliams@cattco.org" TargetMode="External"/><Relationship Id="rId5" Type="http://schemas.openxmlformats.org/officeDocument/2006/relationships/image" Target="../media/image25.jpeg"/><Relationship Id="rId4" Type="http://schemas.openxmlformats.org/officeDocument/2006/relationships/hyperlink" Target="http://ww2.cattco.org/procurement-technical-assistance-center/government-market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naics.com/search.htm" TargetMode="External"/><Relationship Id="rId3" Type="http://schemas.openxmlformats.org/officeDocument/2006/relationships/hyperlink" Target="http://www.drms.dla.mil/htbin/fscsearch.pl" TargetMode="External"/><Relationship Id="rId7" Type="http://schemas.openxmlformats.org/officeDocument/2006/relationships/hyperlink" Target="http://www.usabid.com/resources/tables/si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usabid.com/resources/tables/pscs" TargetMode="External"/><Relationship Id="rId5" Type="http://schemas.openxmlformats.org/officeDocument/2006/relationships/hyperlink" Target="http://www.census.gov/epcd/www/naics.html" TargetMode="External"/><Relationship Id="rId4" Type="http://schemas.openxmlformats.org/officeDocument/2006/relationships/hyperlink" Target="http://www.dlis.dla.mil/h2)o"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ccr.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dnb.com/" TargetMode="External"/><Relationship Id="rId4" Type="http://schemas.openxmlformats.org/officeDocument/2006/relationships/hyperlink" Target="https://www.bpn.gov/ccr/scripts/index.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dlis.dla.mil/cage_welcome.as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orca.bpn.gov/" TargetMode="External"/><Relationship Id="rId5" Type="http://schemas.openxmlformats.org/officeDocument/2006/relationships/hyperlink" Target="http://www.dlis.dla.mil/Forms/Form_AC135.asp" TargetMode="External"/><Relationship Id="rId4" Type="http://schemas.openxmlformats.org/officeDocument/2006/relationships/hyperlink" Target="http://www.dlis.dla.mil/nato_poc.as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sb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sba.gov/services/counseling/index.html" TargetMode="External"/><Relationship Id="rId4" Type="http://schemas.openxmlformats.org/officeDocument/2006/relationships/hyperlink" Target="http://www.sba.gov/services/contractingopportunities/basics/identify/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1027"/>
          <p:cNvSpPr>
            <a:spLocks noGrp="1" noChangeArrowheads="1"/>
          </p:cNvSpPr>
          <p:nvPr>
            <p:ph type="subTitle" idx="1"/>
          </p:nvPr>
        </p:nvSpPr>
        <p:spPr>
          <a:xfrm>
            <a:off x="0" y="457200"/>
            <a:ext cx="9144000" cy="2133600"/>
          </a:xfrm>
        </p:spPr>
        <p:txBody>
          <a:bodyPr/>
          <a:lstStyle/>
          <a:p>
            <a:pPr eaLnBrk="1" hangingPunct="1"/>
            <a:r>
              <a:rPr lang="en-US" sz="3600" smtClean="0"/>
              <a:t>Cattaraugus County</a:t>
            </a:r>
          </a:p>
          <a:p>
            <a:pPr eaLnBrk="1" hangingPunct="1"/>
            <a:r>
              <a:rPr lang="en-US" sz="3600" smtClean="0"/>
              <a:t>Department of Economic Development, Planning &amp; Tourism</a:t>
            </a:r>
          </a:p>
        </p:txBody>
      </p:sp>
      <p:sp>
        <p:nvSpPr>
          <p:cNvPr id="58376" name="Text Box 1032"/>
          <p:cNvSpPr txBox="1">
            <a:spLocks noChangeArrowheads="1"/>
          </p:cNvSpPr>
          <p:nvPr/>
        </p:nvSpPr>
        <p:spPr bwMode="auto">
          <a:xfrm>
            <a:off x="0" y="5715000"/>
            <a:ext cx="9144000" cy="523220"/>
          </a:xfrm>
          <a:prstGeom prst="rect">
            <a:avLst/>
          </a:prstGeom>
          <a:noFill/>
          <a:ln w="9525">
            <a:noFill/>
            <a:miter lim="800000"/>
            <a:headEnd/>
            <a:tailEnd/>
          </a:ln>
          <a:effectLst/>
        </p:spPr>
        <p:txBody>
          <a:bodyPr>
            <a:spAutoFit/>
            <a:scene3d>
              <a:camera prst="orthographicFront"/>
              <a:lightRig rig="threePt" dir="t"/>
            </a:scene3d>
            <a:sp3d>
              <a:bevelB w="38100" h="38100" prst="slope"/>
            </a:sp3d>
          </a:bodyPr>
          <a:lstStyle/>
          <a:p>
            <a:pPr>
              <a:defRPr/>
            </a:pPr>
            <a:r>
              <a:rPr lang="en-US" dirty="0">
                <a:solidFill>
                  <a:schemeClr val="tx1"/>
                </a:solidFill>
                <a:effectLst>
                  <a:outerShdw blurRad="38100" dist="38100" dir="2700000" algn="tl">
                    <a:srgbClr val="000000"/>
                  </a:outerShdw>
                </a:effectLst>
                <a:latin typeface="Mirror" pitchFamily="2" charset="0"/>
              </a:rPr>
              <a:t>Procurement Technical Assistance Center</a:t>
            </a:r>
          </a:p>
        </p:txBody>
      </p:sp>
      <p:pic>
        <p:nvPicPr>
          <p:cNvPr id="14340" name="Picture 1041" descr="C:\My Documents\EDP&amp;T Logos\Logo_PP.gif"/>
          <p:cNvPicPr>
            <a:picLocks noChangeAspect="1" noChangeArrowheads="1"/>
          </p:cNvPicPr>
          <p:nvPr/>
        </p:nvPicPr>
        <p:blipFill>
          <a:blip r:embed="rId3"/>
          <a:srcRect/>
          <a:stretch>
            <a:fillRect/>
          </a:stretch>
        </p:blipFill>
        <p:spPr bwMode="auto">
          <a:xfrm>
            <a:off x="228600" y="152400"/>
            <a:ext cx="1066800" cy="842963"/>
          </a:xfrm>
          <a:prstGeom prst="rect">
            <a:avLst/>
          </a:prstGeom>
          <a:noFill/>
          <a:ln w="9525">
            <a:noFill/>
            <a:miter lim="800000"/>
            <a:headEnd/>
            <a:tailEnd/>
          </a:ln>
        </p:spPr>
      </p:pic>
      <p:pic>
        <p:nvPicPr>
          <p:cNvPr id="14342" name="Picture 1036" descr="C:\Documents and Settings\josewi\My Documents\My Pictures\USNc.gif"/>
          <p:cNvPicPr>
            <a:picLocks noChangeAspect="1" noChangeArrowheads="1"/>
          </p:cNvPicPr>
          <p:nvPr/>
        </p:nvPicPr>
        <p:blipFill>
          <a:blip r:embed="rId4"/>
          <a:srcRect/>
          <a:stretch>
            <a:fillRect/>
          </a:stretch>
        </p:blipFill>
        <p:spPr bwMode="auto">
          <a:xfrm>
            <a:off x="304800" y="3195638"/>
            <a:ext cx="1371600" cy="1371600"/>
          </a:xfrm>
          <a:prstGeom prst="rect">
            <a:avLst/>
          </a:prstGeom>
          <a:noFill/>
          <a:ln w="9525">
            <a:noFill/>
            <a:miter lim="800000"/>
            <a:headEnd/>
            <a:tailEnd/>
          </a:ln>
        </p:spPr>
      </p:pic>
      <p:pic>
        <p:nvPicPr>
          <p:cNvPr id="14343" name="Picture 1037" descr="C:\Documents and Settings\josewi\My Documents\My Pictures\USMCc.gif"/>
          <p:cNvPicPr>
            <a:picLocks noChangeAspect="1" noChangeArrowheads="1"/>
          </p:cNvPicPr>
          <p:nvPr/>
        </p:nvPicPr>
        <p:blipFill>
          <a:blip r:embed="rId5"/>
          <a:srcRect/>
          <a:stretch>
            <a:fillRect/>
          </a:stretch>
        </p:blipFill>
        <p:spPr bwMode="auto">
          <a:xfrm>
            <a:off x="1828800" y="3195638"/>
            <a:ext cx="1371600" cy="1371600"/>
          </a:xfrm>
          <a:prstGeom prst="rect">
            <a:avLst/>
          </a:prstGeom>
          <a:noFill/>
          <a:ln w="9525">
            <a:noFill/>
            <a:miter lim="800000"/>
            <a:headEnd/>
            <a:tailEnd/>
          </a:ln>
        </p:spPr>
      </p:pic>
      <p:pic>
        <p:nvPicPr>
          <p:cNvPr id="14344" name="Picture 1039" descr="C:\Documents and Settings\josewi\My Documents\My Pictures\DODc.gif"/>
          <p:cNvPicPr>
            <a:picLocks noChangeAspect="1" noChangeArrowheads="1"/>
          </p:cNvPicPr>
          <p:nvPr/>
        </p:nvPicPr>
        <p:blipFill>
          <a:blip r:embed="rId6"/>
          <a:srcRect/>
          <a:stretch>
            <a:fillRect/>
          </a:stretch>
        </p:blipFill>
        <p:spPr bwMode="auto">
          <a:xfrm>
            <a:off x="3419475" y="2809875"/>
            <a:ext cx="2295525" cy="2295525"/>
          </a:xfrm>
          <a:prstGeom prst="rect">
            <a:avLst/>
          </a:prstGeom>
          <a:noFill/>
          <a:ln w="9525">
            <a:noFill/>
            <a:miter lim="800000"/>
            <a:headEnd/>
            <a:tailEnd/>
          </a:ln>
        </p:spPr>
      </p:pic>
      <p:pic>
        <p:nvPicPr>
          <p:cNvPr id="14345" name="Picture 1038" descr="C:\Documents and Settings\josewi\My Documents\My Pictures\USAc.gif"/>
          <p:cNvPicPr>
            <a:picLocks noChangeAspect="1" noChangeArrowheads="1"/>
          </p:cNvPicPr>
          <p:nvPr/>
        </p:nvPicPr>
        <p:blipFill>
          <a:blip r:embed="rId7"/>
          <a:srcRect/>
          <a:stretch>
            <a:fillRect/>
          </a:stretch>
        </p:blipFill>
        <p:spPr bwMode="auto">
          <a:xfrm>
            <a:off x="5943600" y="3195638"/>
            <a:ext cx="1371600" cy="1371600"/>
          </a:xfrm>
          <a:prstGeom prst="rect">
            <a:avLst/>
          </a:prstGeom>
          <a:noFill/>
          <a:ln w="9525">
            <a:noFill/>
            <a:miter lim="800000"/>
            <a:headEnd/>
            <a:tailEnd/>
          </a:ln>
        </p:spPr>
      </p:pic>
      <p:pic>
        <p:nvPicPr>
          <p:cNvPr id="14346" name="Picture 1035" descr="C:\Documents and Settings\josewi\My Documents\My Pictures\USAFc.gif"/>
          <p:cNvPicPr>
            <a:picLocks noChangeAspect="1" noChangeArrowheads="1"/>
          </p:cNvPicPr>
          <p:nvPr/>
        </p:nvPicPr>
        <p:blipFill>
          <a:blip r:embed="rId8"/>
          <a:srcRect/>
          <a:stretch>
            <a:fillRect/>
          </a:stretch>
        </p:blipFill>
        <p:spPr bwMode="auto">
          <a:xfrm>
            <a:off x="7467600" y="3200400"/>
            <a:ext cx="1371600" cy="1371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376">
                                            <p:txEl>
                                              <p:pRg st="0" end="0"/>
                                            </p:txEl>
                                          </p:spTgt>
                                        </p:tgtEl>
                                        <p:attrNameLst>
                                          <p:attrName>style.visibility</p:attrName>
                                        </p:attrNameLst>
                                      </p:cBhvr>
                                      <p:to>
                                        <p:strVal val="visible"/>
                                      </p:to>
                                    </p:set>
                                    <p:anim calcmode="lin" valueType="num">
                                      <p:cBhvr additive="base">
                                        <p:cTn id="7" dur="500" fill="hold"/>
                                        <p:tgtEl>
                                          <p:spTgt spid="583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14342"/>
                                        </p:tgtEl>
                                        <p:attrNameLst>
                                          <p:attrName>style.visibility</p:attrName>
                                        </p:attrNameLst>
                                      </p:cBhvr>
                                      <p:to>
                                        <p:strVal val="visible"/>
                                      </p:to>
                                    </p:set>
                                    <p:animEffect transition="in" filter="circle(in)">
                                      <p:cBhvr>
                                        <p:cTn id="12" dur="2000"/>
                                        <p:tgtEl>
                                          <p:spTgt spid="14342"/>
                                        </p:tgtEl>
                                      </p:cBhvr>
                                    </p:animEffect>
                                  </p:childTnLst>
                                </p:cTn>
                              </p:par>
                            </p:childTnLst>
                          </p:cTn>
                        </p:par>
                        <p:par>
                          <p:cTn id="13" fill="hold">
                            <p:stCondLst>
                              <p:cond delay="2500"/>
                            </p:stCondLst>
                            <p:childTnLst>
                              <p:par>
                                <p:cTn id="14" presetID="6" presetClass="entr" presetSubtype="16" fill="hold" nodeType="afterEffect">
                                  <p:stCondLst>
                                    <p:cond delay="0"/>
                                  </p:stCondLst>
                                  <p:childTnLst>
                                    <p:set>
                                      <p:cBhvr>
                                        <p:cTn id="15" dur="1" fill="hold">
                                          <p:stCondLst>
                                            <p:cond delay="0"/>
                                          </p:stCondLst>
                                        </p:cTn>
                                        <p:tgtEl>
                                          <p:spTgt spid="14346"/>
                                        </p:tgtEl>
                                        <p:attrNameLst>
                                          <p:attrName>style.visibility</p:attrName>
                                        </p:attrNameLst>
                                      </p:cBhvr>
                                      <p:to>
                                        <p:strVal val="visible"/>
                                      </p:to>
                                    </p:set>
                                    <p:animEffect transition="in" filter="circle(in)">
                                      <p:cBhvr>
                                        <p:cTn id="16" dur="2000"/>
                                        <p:tgtEl>
                                          <p:spTgt spid="14346"/>
                                        </p:tgtEl>
                                      </p:cBhvr>
                                    </p:animEffect>
                                  </p:childTnLst>
                                </p:cTn>
                              </p:par>
                            </p:childTnLst>
                          </p:cTn>
                        </p:par>
                        <p:par>
                          <p:cTn id="17" fill="hold">
                            <p:stCondLst>
                              <p:cond delay="4500"/>
                            </p:stCondLst>
                            <p:childTnLst>
                              <p:par>
                                <p:cTn id="18" presetID="6" presetClass="entr" presetSubtype="32" fill="hold" nodeType="afterEffect">
                                  <p:stCondLst>
                                    <p:cond delay="0"/>
                                  </p:stCondLst>
                                  <p:childTnLst>
                                    <p:set>
                                      <p:cBhvr>
                                        <p:cTn id="19" dur="1" fill="hold">
                                          <p:stCondLst>
                                            <p:cond delay="0"/>
                                          </p:stCondLst>
                                        </p:cTn>
                                        <p:tgtEl>
                                          <p:spTgt spid="14343"/>
                                        </p:tgtEl>
                                        <p:attrNameLst>
                                          <p:attrName>style.visibility</p:attrName>
                                        </p:attrNameLst>
                                      </p:cBhvr>
                                      <p:to>
                                        <p:strVal val="visible"/>
                                      </p:to>
                                    </p:set>
                                    <p:animEffect transition="in" filter="circle(out)">
                                      <p:cBhvr>
                                        <p:cTn id="20" dur="2000"/>
                                        <p:tgtEl>
                                          <p:spTgt spid="14343"/>
                                        </p:tgtEl>
                                      </p:cBhvr>
                                    </p:animEffect>
                                  </p:childTnLst>
                                </p:cTn>
                              </p:par>
                            </p:childTnLst>
                          </p:cTn>
                        </p:par>
                        <p:par>
                          <p:cTn id="21" fill="hold">
                            <p:stCondLst>
                              <p:cond delay="6500"/>
                            </p:stCondLst>
                            <p:childTnLst>
                              <p:par>
                                <p:cTn id="22" presetID="6" presetClass="entr" presetSubtype="32" fill="hold" nodeType="afterEffect">
                                  <p:stCondLst>
                                    <p:cond delay="0"/>
                                  </p:stCondLst>
                                  <p:childTnLst>
                                    <p:set>
                                      <p:cBhvr>
                                        <p:cTn id="23" dur="1" fill="hold">
                                          <p:stCondLst>
                                            <p:cond delay="0"/>
                                          </p:stCondLst>
                                        </p:cTn>
                                        <p:tgtEl>
                                          <p:spTgt spid="14345"/>
                                        </p:tgtEl>
                                        <p:attrNameLst>
                                          <p:attrName>style.visibility</p:attrName>
                                        </p:attrNameLst>
                                      </p:cBhvr>
                                      <p:to>
                                        <p:strVal val="visible"/>
                                      </p:to>
                                    </p:set>
                                    <p:animEffect transition="in" filter="circle(out)">
                                      <p:cBhvr>
                                        <p:cTn id="24" dur="2000"/>
                                        <p:tgtEl>
                                          <p:spTgt spid="14345"/>
                                        </p:tgtEl>
                                      </p:cBhvr>
                                    </p:animEffect>
                                  </p:childTnLst>
                                </p:cTn>
                              </p:par>
                            </p:childTnLst>
                          </p:cTn>
                        </p:par>
                        <p:par>
                          <p:cTn id="25" fill="hold">
                            <p:stCondLst>
                              <p:cond delay="8500"/>
                            </p:stCondLst>
                            <p:childTnLst>
                              <p:par>
                                <p:cTn id="26" presetID="20" presetClass="entr" presetSubtype="0" fill="hold" nodeType="afterEffect">
                                  <p:stCondLst>
                                    <p:cond delay="0"/>
                                  </p:stCondLst>
                                  <p:childTnLst>
                                    <p:set>
                                      <p:cBhvr>
                                        <p:cTn id="27" dur="1" fill="hold">
                                          <p:stCondLst>
                                            <p:cond delay="0"/>
                                          </p:stCondLst>
                                        </p:cTn>
                                        <p:tgtEl>
                                          <p:spTgt spid="14344"/>
                                        </p:tgtEl>
                                        <p:attrNameLst>
                                          <p:attrName>style.visibility</p:attrName>
                                        </p:attrNameLst>
                                      </p:cBhvr>
                                      <p:to>
                                        <p:strVal val="visible"/>
                                      </p:to>
                                    </p:set>
                                    <p:animEffect transition="in" filter="wedge">
                                      <p:cBhvr>
                                        <p:cTn id="28" dur="20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7"/>
          <p:cNvSpPr>
            <a:spLocks noGrp="1" noChangeArrowheads="1"/>
          </p:cNvSpPr>
          <p:nvPr>
            <p:ph type="body" idx="1"/>
          </p:nvPr>
        </p:nvSpPr>
        <p:spPr>
          <a:xfrm>
            <a:off x="990600" y="1295400"/>
            <a:ext cx="8153400" cy="4724400"/>
          </a:xfrm>
        </p:spPr>
        <p:txBody>
          <a:bodyPr/>
          <a:lstStyle/>
          <a:p>
            <a:pPr>
              <a:buFontTx/>
              <a:buNone/>
            </a:pPr>
            <a:r>
              <a:rPr lang="en-US" smtClean="0"/>
              <a:t>   </a:t>
            </a:r>
            <a:endParaRPr lang="en-US" smtClean="0">
              <a:solidFill>
                <a:srgbClr val="FFCC00"/>
              </a:solidFill>
            </a:endParaRPr>
          </a:p>
        </p:txBody>
      </p:sp>
      <p:sp>
        <p:nvSpPr>
          <p:cNvPr id="107525" name="Text Box 1029"/>
          <p:cNvSpPr txBox="1">
            <a:spLocks noChangeArrowheads="1"/>
          </p:cNvSpPr>
          <p:nvPr/>
        </p:nvSpPr>
        <p:spPr bwMode="auto">
          <a:xfrm>
            <a:off x="0" y="1066800"/>
            <a:ext cx="9144000" cy="5297488"/>
          </a:xfrm>
          <a:prstGeom prst="rect">
            <a:avLst/>
          </a:prstGeom>
          <a:noFill/>
          <a:ln w="9525">
            <a:noFill/>
            <a:miter lim="800000"/>
            <a:headEnd/>
            <a:tailEnd/>
          </a:ln>
          <a:effectLst/>
        </p:spPr>
        <p:txBody>
          <a:bodyPr>
            <a:spAutoFit/>
          </a:bodyPr>
          <a:lstStyle/>
          <a:p>
            <a:pPr>
              <a:defRPr/>
            </a:pPr>
            <a:r>
              <a:rPr lang="en-US" sz="2200" b="1" i="1" u="sng" dirty="0">
                <a:solidFill>
                  <a:srgbClr val="FFCC00"/>
                </a:solidFill>
                <a:effectLst>
                  <a:outerShdw blurRad="38100" dist="38100" dir="2700000" algn="tl">
                    <a:srgbClr val="000000"/>
                  </a:outerShdw>
                </a:effectLst>
                <a:latin typeface="Arial" pitchFamily="34" charset="0"/>
                <a:cs typeface="Times New Roman" pitchFamily="18" charset="0"/>
              </a:rPr>
              <a:t>Step 5: Identify current </a:t>
            </a:r>
            <a:r>
              <a:rPr lang="en-US" sz="2200" b="1" i="1" u="sng" dirty="0" err="1">
                <a:solidFill>
                  <a:srgbClr val="FFCC00"/>
                </a:solidFill>
                <a:effectLst>
                  <a:outerShdw blurRad="38100" dist="38100" dir="2700000" algn="tl">
                    <a:srgbClr val="000000"/>
                  </a:outerShdw>
                </a:effectLst>
                <a:latin typeface="Arial" pitchFamily="34" charset="0"/>
                <a:cs typeface="Times New Roman" pitchFamily="18" charset="0"/>
              </a:rPr>
              <a:t>DoD</a:t>
            </a:r>
            <a:r>
              <a:rPr lang="en-US" sz="2200" b="1" i="1" u="sng" dirty="0">
                <a:solidFill>
                  <a:srgbClr val="FFCC00"/>
                </a:solidFill>
                <a:effectLst>
                  <a:outerShdw blurRad="38100" dist="38100" dir="2700000" algn="tl">
                    <a:srgbClr val="000000"/>
                  </a:outerShdw>
                </a:effectLst>
                <a:latin typeface="Arial" pitchFamily="34" charset="0"/>
                <a:cs typeface="Times New Roman" pitchFamily="18" charset="0"/>
              </a:rPr>
              <a:t> procurement opportunities.</a:t>
            </a:r>
          </a:p>
          <a:p>
            <a:pPr algn="l">
              <a:defRPr/>
            </a:pPr>
            <a:r>
              <a:rPr lang="en-US" sz="1800" dirty="0">
                <a:solidFill>
                  <a:srgbClr val="FFCC00"/>
                </a:solidFill>
                <a:latin typeface="Arial" pitchFamily="34" charset="0"/>
                <a:cs typeface="Times New Roman" pitchFamily="18" charset="0"/>
              </a:rPr>
              <a:t>Identify current </a:t>
            </a:r>
            <a:r>
              <a:rPr lang="en-US" sz="1800" dirty="0" err="1">
                <a:solidFill>
                  <a:srgbClr val="FFCC00"/>
                </a:solidFill>
                <a:latin typeface="Arial" pitchFamily="34" charset="0"/>
                <a:cs typeface="Times New Roman" pitchFamily="18" charset="0"/>
              </a:rPr>
              <a:t>DoD</a:t>
            </a:r>
            <a:r>
              <a:rPr lang="en-US" sz="1800" dirty="0">
                <a:solidFill>
                  <a:srgbClr val="FFCC00"/>
                </a:solidFill>
                <a:latin typeface="Arial" pitchFamily="34" charset="0"/>
                <a:cs typeface="Times New Roman" pitchFamily="18" charset="0"/>
              </a:rPr>
              <a:t> and Federal procurement opportunities in your product or service area by checking the Federal Business Opportunities website: </a:t>
            </a:r>
            <a:r>
              <a:rPr lang="en-US" sz="1800" b="1" dirty="0">
                <a:solidFill>
                  <a:srgbClr val="FFCC00"/>
                </a:solidFill>
                <a:effectLst>
                  <a:outerShdw blurRad="38100" dist="38100" dir="2700000" algn="tl">
                    <a:srgbClr val="000000"/>
                  </a:outerShdw>
                </a:effectLst>
                <a:latin typeface="Arial" pitchFamily="34" charset="0"/>
                <a:cs typeface="Times New Roman" pitchFamily="18" charset="0"/>
                <a:hlinkClick r:id="rId3"/>
              </a:rPr>
              <a:t>www.fedbizopps.gov</a:t>
            </a:r>
            <a:r>
              <a:rPr lang="en-US" sz="1800" dirty="0">
                <a:solidFill>
                  <a:srgbClr val="FFCC00"/>
                </a:solidFill>
                <a:latin typeface="Arial" pitchFamily="34" charset="0"/>
                <a:cs typeface="Times New Roman" pitchFamily="18" charset="0"/>
              </a:rPr>
              <a:t>. Since many contracting offices also may have their own procurement websites, check with individual contracting offices for other possible sources of information as well.</a:t>
            </a:r>
          </a:p>
          <a:p>
            <a:pPr>
              <a:defRPr/>
            </a:pPr>
            <a:endParaRPr lang="en-US" sz="800" b="1" i="1" u="sng" dirty="0">
              <a:solidFill>
                <a:srgbClr val="FFCC00"/>
              </a:solidFill>
              <a:effectLst>
                <a:outerShdw blurRad="38100" dist="38100" dir="2700000" algn="tl">
                  <a:srgbClr val="000000"/>
                </a:outerShdw>
              </a:effectLst>
              <a:latin typeface="Arial" pitchFamily="34" charset="0"/>
              <a:cs typeface="Times New Roman" pitchFamily="18" charset="0"/>
            </a:endParaRPr>
          </a:p>
          <a:p>
            <a:pPr>
              <a:defRPr/>
            </a:pPr>
            <a:r>
              <a:rPr lang="en-US" sz="2200" b="1" i="1" u="sng" dirty="0">
                <a:solidFill>
                  <a:srgbClr val="FFCC00"/>
                </a:solidFill>
                <a:effectLst>
                  <a:outerShdw blurRad="38100" dist="38100" dir="2700000" algn="tl">
                    <a:srgbClr val="000000"/>
                  </a:outerShdw>
                </a:effectLst>
                <a:latin typeface="Arial" pitchFamily="34" charset="0"/>
                <a:cs typeface="Times New Roman" pitchFamily="18" charset="0"/>
              </a:rPr>
              <a:t>Step 6: Familiarize yourself with </a:t>
            </a:r>
            <a:r>
              <a:rPr lang="en-US" sz="2200" b="1" i="1" u="sng" dirty="0" err="1">
                <a:solidFill>
                  <a:srgbClr val="FFCC00"/>
                </a:solidFill>
                <a:effectLst>
                  <a:outerShdw blurRad="38100" dist="38100" dir="2700000" algn="tl">
                    <a:srgbClr val="000000"/>
                  </a:outerShdw>
                </a:effectLst>
                <a:latin typeface="Arial" pitchFamily="34" charset="0"/>
                <a:cs typeface="Times New Roman" pitchFamily="18" charset="0"/>
              </a:rPr>
              <a:t>DoD</a:t>
            </a:r>
            <a:r>
              <a:rPr lang="en-US" sz="2200" b="1" i="1" u="sng" dirty="0">
                <a:solidFill>
                  <a:srgbClr val="FFCC00"/>
                </a:solidFill>
                <a:effectLst>
                  <a:outerShdw blurRad="38100" dist="38100" dir="2700000" algn="tl">
                    <a:srgbClr val="000000"/>
                  </a:outerShdw>
                </a:effectLst>
                <a:latin typeface="Arial" pitchFamily="34" charset="0"/>
                <a:cs typeface="Times New Roman" pitchFamily="18" charset="0"/>
              </a:rPr>
              <a:t> contracting regulations and procedures.</a:t>
            </a:r>
          </a:p>
          <a:p>
            <a:pPr>
              <a:defRPr/>
            </a:pPr>
            <a:r>
              <a:rPr lang="en-US" sz="1800" dirty="0">
                <a:solidFill>
                  <a:srgbClr val="FFCC00"/>
                </a:solidFill>
                <a:latin typeface="Arial" pitchFamily="34" charset="0"/>
                <a:cs typeface="Times New Roman" pitchFamily="18" charset="0"/>
              </a:rPr>
              <a:t>Familiarize yourself with the Federal Acquisition Regulation (FAR) (</a:t>
            </a:r>
            <a:r>
              <a:rPr lang="en-US" sz="1800" b="1" dirty="0">
                <a:solidFill>
                  <a:srgbClr val="FFCC00"/>
                </a:solidFill>
                <a:effectLst>
                  <a:outerShdw blurRad="38100" dist="38100" dir="2700000" algn="tl">
                    <a:srgbClr val="000000"/>
                  </a:outerShdw>
                </a:effectLst>
                <a:latin typeface="Arial" pitchFamily="34" charset="0"/>
                <a:cs typeface="Times New Roman" pitchFamily="18" charset="0"/>
                <a:hlinkClick r:id="rId4"/>
              </a:rPr>
              <a:t>http://www.arnet.gov/far</a:t>
            </a:r>
            <a:r>
              <a:rPr lang="en-US" sz="1800" dirty="0">
                <a:solidFill>
                  <a:srgbClr val="FFCC00"/>
                </a:solidFill>
                <a:latin typeface="Arial" pitchFamily="34" charset="0"/>
                <a:cs typeface="Times New Roman" pitchFamily="18" charset="0"/>
              </a:rPr>
              <a:t>) and the Defense Federal Acquisition Regulation Supplement (DFARS) (</a:t>
            </a:r>
            <a:r>
              <a:rPr lang="en-US" sz="1800" b="1" dirty="0">
                <a:solidFill>
                  <a:srgbClr val="FFCC00"/>
                </a:solidFill>
                <a:effectLst>
                  <a:outerShdw blurRad="38100" dist="38100" dir="2700000" algn="tl">
                    <a:srgbClr val="000000"/>
                  </a:outerShdw>
                </a:effectLst>
                <a:latin typeface="Arial" pitchFamily="34" charset="0"/>
                <a:cs typeface="Times New Roman" pitchFamily="18" charset="0"/>
                <a:hlinkClick r:id="rId5"/>
              </a:rPr>
              <a:t>http://www.acq.osd.mil/dpap/dars/dfars/index.htm</a:t>
            </a:r>
            <a:endParaRPr lang="en-US" sz="1800" b="1" dirty="0">
              <a:solidFill>
                <a:srgbClr val="FFCC00"/>
              </a:solidFill>
              <a:effectLst>
                <a:outerShdw blurRad="38100" dist="38100" dir="2700000" algn="tl">
                  <a:srgbClr val="000000"/>
                </a:outerShdw>
              </a:effectLst>
              <a:latin typeface="Arial" pitchFamily="34" charset="0"/>
              <a:cs typeface="Times New Roman" pitchFamily="18" charset="0"/>
            </a:endParaRPr>
          </a:p>
          <a:p>
            <a:pPr>
              <a:defRPr/>
            </a:pPr>
            <a:r>
              <a:rPr lang="en-US" sz="1800" dirty="0">
                <a:solidFill>
                  <a:srgbClr val="FFCC00"/>
                </a:solidFill>
                <a:latin typeface="Arial" pitchFamily="34" charset="0"/>
                <a:cs typeface="Times New Roman" pitchFamily="18" charset="0"/>
              </a:rPr>
              <a:t>Statistical Information Analysis Division produces an annual report of products and services purchased each fiscal year by the </a:t>
            </a:r>
            <a:r>
              <a:rPr lang="en-US" sz="1800" dirty="0" err="1">
                <a:solidFill>
                  <a:srgbClr val="FFCC00"/>
                </a:solidFill>
                <a:latin typeface="Arial" pitchFamily="34" charset="0"/>
                <a:cs typeface="Times New Roman" pitchFamily="18" charset="0"/>
              </a:rPr>
              <a:t>DoD</a:t>
            </a:r>
            <a:r>
              <a:rPr lang="en-US" sz="1800" dirty="0">
                <a:solidFill>
                  <a:srgbClr val="FFCC00"/>
                </a:solidFill>
                <a:latin typeface="Arial" pitchFamily="34" charset="0"/>
                <a:cs typeface="Times New Roman" pitchFamily="18" charset="0"/>
              </a:rPr>
              <a:t> at: </a:t>
            </a:r>
            <a:r>
              <a:rPr lang="en-US" sz="1800" b="1" dirty="0">
                <a:solidFill>
                  <a:srgbClr val="FFCC00"/>
                </a:solidFill>
                <a:effectLst>
                  <a:outerShdw blurRad="38100" dist="38100" dir="2700000" algn="tl">
                    <a:srgbClr val="000000"/>
                  </a:outerShdw>
                </a:effectLst>
                <a:latin typeface="Arial" pitchFamily="34" charset="0"/>
                <a:cs typeface="Times New Roman" pitchFamily="18" charset="0"/>
                <a:hlinkClick r:id="rId6"/>
              </a:rPr>
              <a:t>http://siadapp.dior.whs.mil/procurement/Procurement.html</a:t>
            </a:r>
            <a:endParaRPr lang="en-US" sz="1800" b="1" dirty="0">
              <a:solidFill>
                <a:srgbClr val="FFCC00"/>
              </a:solidFill>
              <a:effectLst>
                <a:outerShdw blurRad="38100" dist="38100" dir="2700000" algn="tl">
                  <a:srgbClr val="000000"/>
                </a:outerShdw>
              </a:effectLst>
              <a:latin typeface="Arial" pitchFamily="34" charset="0"/>
              <a:cs typeface="Times New Roman" pitchFamily="18" charset="0"/>
            </a:endParaRPr>
          </a:p>
          <a:p>
            <a:pPr>
              <a:defRPr/>
            </a:pPr>
            <a:r>
              <a:rPr lang="en-US" sz="1800" dirty="0">
                <a:solidFill>
                  <a:srgbClr val="FFCC00"/>
                </a:solidFill>
                <a:latin typeface="Arial" pitchFamily="34" charset="0"/>
                <a:cs typeface="Times New Roman" pitchFamily="18" charset="0"/>
              </a:rPr>
              <a:t>Data is sorted by FSC Codes and provide name and location of the corresponding </a:t>
            </a:r>
            <a:r>
              <a:rPr lang="en-US" sz="1800" dirty="0" err="1">
                <a:solidFill>
                  <a:srgbClr val="FFCC00"/>
                </a:solidFill>
                <a:latin typeface="Arial" pitchFamily="34" charset="0"/>
                <a:cs typeface="Times New Roman" pitchFamily="18" charset="0"/>
              </a:rPr>
              <a:t>DoD</a:t>
            </a:r>
            <a:r>
              <a:rPr lang="en-US" sz="1800" dirty="0">
                <a:solidFill>
                  <a:srgbClr val="FFCC00"/>
                </a:solidFill>
                <a:latin typeface="Arial" pitchFamily="34" charset="0"/>
                <a:cs typeface="Times New Roman" pitchFamily="18" charset="0"/>
              </a:rPr>
              <a:t> contracting office. This data can assist your marketing efforts.</a:t>
            </a:r>
          </a:p>
        </p:txBody>
      </p:sp>
      <p:sp>
        <p:nvSpPr>
          <p:cNvPr id="107527" name="Rectangle 1031"/>
          <p:cNvSpPr>
            <a:spLocks noGrp="1" noChangeArrowheads="1"/>
          </p:cNvSpPr>
          <p:nvPr>
            <p:ph type="title"/>
          </p:nvPr>
        </p:nvSpPr>
        <p:spPr>
          <a:xfrm>
            <a:off x="0" y="152400"/>
            <a:ext cx="9144000" cy="685800"/>
          </a:xfrm>
        </p:spPr>
        <p:txBody>
          <a:bodyPr/>
          <a:lstStyle/>
          <a:p>
            <a:pPr>
              <a:defRPr/>
            </a:pPr>
            <a:r>
              <a:rPr lang="en-US" sz="3200" smtClean="0">
                <a:solidFill>
                  <a:srgbClr val="FFCC00"/>
                </a:solidFill>
                <a:effectLst>
                  <a:outerShdw blurRad="38100" dist="38100" dir="2700000" algn="tl">
                    <a:srgbClr val="000000"/>
                  </a:outerShdw>
                </a:effectLst>
              </a:rPr>
              <a:t>Doing Business with the DoD</a:t>
            </a:r>
            <a:endParaRPr lang="en-US" sz="3200"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07525">
                                            <p:txEl>
                                              <p:pRg st="0" end="0"/>
                                            </p:txEl>
                                          </p:spTgt>
                                        </p:tgtEl>
                                        <p:attrNameLst>
                                          <p:attrName>style.visibility</p:attrName>
                                        </p:attrNameLst>
                                      </p:cBhvr>
                                      <p:to>
                                        <p:strVal val="visible"/>
                                      </p:to>
                                    </p:set>
                                    <p:animEffect transition="in" filter="slide(fromBottom)">
                                      <p:cBhvr>
                                        <p:cTn id="7" dur="1000"/>
                                        <p:tgtEl>
                                          <p:spTgt spid="107525">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107525">
                                            <p:txEl>
                                              <p:pRg st="1" end="1"/>
                                            </p:txEl>
                                          </p:spTgt>
                                        </p:tgtEl>
                                        <p:attrNameLst>
                                          <p:attrName>style.visibility</p:attrName>
                                        </p:attrNameLst>
                                      </p:cBhvr>
                                      <p:to>
                                        <p:strVal val="visible"/>
                                      </p:to>
                                    </p:set>
                                    <p:animEffect transition="in" filter="slide(fromBottom)">
                                      <p:cBhvr>
                                        <p:cTn id="11" dur="1000"/>
                                        <p:tgtEl>
                                          <p:spTgt spid="107525">
                                            <p:txEl>
                                              <p:pRg st="1" end="1"/>
                                            </p:txEl>
                                          </p:spTgt>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107525">
                                            <p:txEl>
                                              <p:pRg st="3" end="3"/>
                                            </p:txEl>
                                          </p:spTgt>
                                        </p:tgtEl>
                                        <p:attrNameLst>
                                          <p:attrName>style.visibility</p:attrName>
                                        </p:attrNameLst>
                                      </p:cBhvr>
                                      <p:to>
                                        <p:strVal val="visible"/>
                                      </p:to>
                                    </p:set>
                                    <p:animEffect transition="in" filter="slide(fromBottom)">
                                      <p:cBhvr>
                                        <p:cTn id="15" dur="1000"/>
                                        <p:tgtEl>
                                          <p:spTgt spid="107525">
                                            <p:txEl>
                                              <p:pRg st="3" end="3"/>
                                            </p:txEl>
                                          </p:spTgt>
                                        </p:tgtEl>
                                      </p:cBhvr>
                                    </p:animEffect>
                                  </p:childTnLst>
                                </p:cTn>
                              </p:par>
                            </p:childTnLst>
                          </p:cTn>
                        </p:par>
                        <p:par>
                          <p:cTn id="16" fill="hold">
                            <p:stCondLst>
                              <p:cond delay="3000"/>
                            </p:stCondLst>
                            <p:childTnLst>
                              <p:par>
                                <p:cTn id="17" presetID="12" presetClass="entr" presetSubtype="4" fill="hold" nodeType="afterEffect">
                                  <p:stCondLst>
                                    <p:cond delay="0"/>
                                  </p:stCondLst>
                                  <p:childTnLst>
                                    <p:set>
                                      <p:cBhvr>
                                        <p:cTn id="18" dur="1" fill="hold">
                                          <p:stCondLst>
                                            <p:cond delay="0"/>
                                          </p:stCondLst>
                                        </p:cTn>
                                        <p:tgtEl>
                                          <p:spTgt spid="107525">
                                            <p:txEl>
                                              <p:pRg st="4" end="4"/>
                                            </p:txEl>
                                          </p:spTgt>
                                        </p:tgtEl>
                                        <p:attrNameLst>
                                          <p:attrName>style.visibility</p:attrName>
                                        </p:attrNameLst>
                                      </p:cBhvr>
                                      <p:to>
                                        <p:strVal val="visible"/>
                                      </p:to>
                                    </p:set>
                                    <p:animEffect transition="in" filter="slide(fromBottom)">
                                      <p:cBhvr>
                                        <p:cTn id="19" dur="1000"/>
                                        <p:tgtEl>
                                          <p:spTgt spid="107525">
                                            <p:txEl>
                                              <p:pRg st="4" end="4"/>
                                            </p:txEl>
                                          </p:spTgt>
                                        </p:tgtEl>
                                      </p:cBhvr>
                                    </p:animEffect>
                                  </p:childTnLst>
                                </p:cTn>
                              </p:par>
                            </p:childTnLst>
                          </p:cTn>
                        </p:par>
                        <p:par>
                          <p:cTn id="20" fill="hold">
                            <p:stCondLst>
                              <p:cond delay="4000"/>
                            </p:stCondLst>
                            <p:childTnLst>
                              <p:par>
                                <p:cTn id="21" presetID="12" presetClass="entr" presetSubtype="4" fill="hold" nodeType="afterEffect">
                                  <p:stCondLst>
                                    <p:cond delay="0"/>
                                  </p:stCondLst>
                                  <p:childTnLst>
                                    <p:set>
                                      <p:cBhvr>
                                        <p:cTn id="22" dur="1" fill="hold">
                                          <p:stCondLst>
                                            <p:cond delay="0"/>
                                          </p:stCondLst>
                                        </p:cTn>
                                        <p:tgtEl>
                                          <p:spTgt spid="107525">
                                            <p:txEl>
                                              <p:pRg st="5" end="5"/>
                                            </p:txEl>
                                          </p:spTgt>
                                        </p:tgtEl>
                                        <p:attrNameLst>
                                          <p:attrName>style.visibility</p:attrName>
                                        </p:attrNameLst>
                                      </p:cBhvr>
                                      <p:to>
                                        <p:strVal val="visible"/>
                                      </p:to>
                                    </p:set>
                                    <p:animEffect transition="in" filter="slide(fromBottom)">
                                      <p:cBhvr>
                                        <p:cTn id="23" dur="1000"/>
                                        <p:tgtEl>
                                          <p:spTgt spid="107525">
                                            <p:txEl>
                                              <p:pRg st="5" end="5"/>
                                            </p:txEl>
                                          </p:spTgt>
                                        </p:tgtEl>
                                      </p:cBhvr>
                                    </p:animEffect>
                                  </p:childTnLst>
                                </p:cTn>
                              </p:par>
                            </p:childTnLst>
                          </p:cTn>
                        </p:par>
                        <p:par>
                          <p:cTn id="24" fill="hold">
                            <p:stCondLst>
                              <p:cond delay="5000"/>
                            </p:stCondLst>
                            <p:childTnLst>
                              <p:par>
                                <p:cTn id="25" presetID="12" presetClass="entr" presetSubtype="4" fill="hold" nodeType="afterEffect">
                                  <p:stCondLst>
                                    <p:cond delay="0"/>
                                  </p:stCondLst>
                                  <p:childTnLst>
                                    <p:set>
                                      <p:cBhvr>
                                        <p:cTn id="26" dur="1" fill="hold">
                                          <p:stCondLst>
                                            <p:cond delay="0"/>
                                          </p:stCondLst>
                                        </p:cTn>
                                        <p:tgtEl>
                                          <p:spTgt spid="107525">
                                            <p:txEl>
                                              <p:pRg st="6" end="6"/>
                                            </p:txEl>
                                          </p:spTgt>
                                        </p:tgtEl>
                                        <p:attrNameLst>
                                          <p:attrName>style.visibility</p:attrName>
                                        </p:attrNameLst>
                                      </p:cBhvr>
                                      <p:to>
                                        <p:strVal val="visible"/>
                                      </p:to>
                                    </p:set>
                                    <p:animEffect transition="in" filter="slide(fromBottom)">
                                      <p:cBhvr>
                                        <p:cTn id="27" dur="1000"/>
                                        <p:tgtEl>
                                          <p:spTgt spid="1075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ChangeArrowheads="1"/>
          </p:cNvSpPr>
          <p:nvPr/>
        </p:nvSpPr>
        <p:spPr bwMode="auto">
          <a:xfrm>
            <a:off x="609600" y="4419600"/>
            <a:ext cx="7848600" cy="2438400"/>
          </a:xfrm>
          <a:prstGeom prst="rect">
            <a:avLst/>
          </a:prstGeom>
          <a:noFill/>
          <a:ln w="9525">
            <a:noFill/>
            <a:miter lim="800000"/>
            <a:headEnd/>
            <a:tailEnd/>
          </a:ln>
          <a:effectLst/>
        </p:spPr>
        <p:txBody>
          <a:bodyPr/>
          <a:lstStyle/>
          <a:p>
            <a:pPr marL="742950" lvl="1" indent="-285750" algn="l">
              <a:spcBef>
                <a:spcPct val="20000"/>
              </a:spcBef>
              <a:defRPr/>
            </a:pPr>
            <a:endParaRPr lang="en-US">
              <a:effectLst>
                <a:outerShdw blurRad="38100" dist="38100" dir="2700000" algn="tl">
                  <a:srgbClr val="000000"/>
                </a:outerShdw>
              </a:effectLst>
            </a:endParaRPr>
          </a:p>
        </p:txBody>
      </p:sp>
      <p:sp>
        <p:nvSpPr>
          <p:cNvPr id="140292" name="Text Box 4"/>
          <p:cNvSpPr txBox="1">
            <a:spLocks noChangeArrowheads="1"/>
          </p:cNvSpPr>
          <p:nvPr/>
        </p:nvSpPr>
        <p:spPr bwMode="auto">
          <a:xfrm>
            <a:off x="152400" y="1397000"/>
            <a:ext cx="8839200" cy="4094163"/>
          </a:xfrm>
          <a:prstGeom prst="rect">
            <a:avLst/>
          </a:prstGeom>
          <a:noFill/>
          <a:ln w="9525">
            <a:noFill/>
            <a:miter lim="800000"/>
            <a:headEnd/>
            <a:tailEnd/>
          </a:ln>
          <a:effectLst/>
        </p:spPr>
        <p:txBody>
          <a:bodyPr>
            <a:spAutoFit/>
          </a:bodyPr>
          <a:lstStyle/>
          <a:p>
            <a:pPr algn="l">
              <a:defRPr/>
            </a:pPr>
            <a:r>
              <a:rPr lang="en-US" sz="2200" b="1" dirty="0">
                <a:solidFill>
                  <a:srgbClr val="FFCC00"/>
                </a:solidFill>
                <a:cs typeface="Times New Roman" pitchFamily="18" charset="0"/>
              </a:rPr>
              <a:t> </a:t>
            </a:r>
            <a:r>
              <a:rPr lang="en-US" sz="1800" dirty="0">
                <a:solidFill>
                  <a:srgbClr val="FFCC00"/>
                </a:solidFill>
                <a:cs typeface="Times New Roman" pitchFamily="18" charset="0"/>
              </a:rPr>
              <a:t> </a:t>
            </a:r>
            <a:r>
              <a:rPr lang="en-US" sz="2200" b="1" i="1" u="sng" dirty="0">
                <a:solidFill>
                  <a:srgbClr val="FFCC00"/>
                </a:solidFill>
                <a:effectLst>
                  <a:outerShdw blurRad="38100" dist="38100" dir="2700000" algn="tl">
                    <a:srgbClr val="000000"/>
                  </a:outerShdw>
                </a:effectLst>
                <a:latin typeface="Arial" pitchFamily="34" charset="0"/>
                <a:cs typeface="Times New Roman" pitchFamily="18" charset="0"/>
              </a:rPr>
              <a:t>Step 7: Investigate Federal Supply Schedule (FSS) and </a:t>
            </a:r>
            <a:r>
              <a:rPr lang="en-US" sz="2200" b="1" i="1" u="sng" dirty="0" err="1">
                <a:solidFill>
                  <a:srgbClr val="FFCC00"/>
                </a:solidFill>
                <a:effectLst>
                  <a:outerShdw blurRad="38100" dist="38100" dir="2700000" algn="tl">
                    <a:srgbClr val="000000"/>
                  </a:outerShdw>
                </a:effectLst>
                <a:latin typeface="Arial" pitchFamily="34" charset="0"/>
                <a:cs typeface="Times New Roman" pitchFamily="18" charset="0"/>
              </a:rPr>
              <a:t>EMALLcontracts</a:t>
            </a:r>
            <a:r>
              <a:rPr lang="en-US" sz="2200" b="1" i="1" u="sng" dirty="0">
                <a:solidFill>
                  <a:srgbClr val="FFCC00"/>
                </a:solidFill>
                <a:effectLst>
                  <a:outerShdw blurRad="38100" dist="38100" dir="2700000" algn="tl">
                    <a:srgbClr val="000000"/>
                  </a:outerShdw>
                </a:effectLst>
                <a:latin typeface="Arial" pitchFamily="34" charset="0"/>
                <a:cs typeface="Times New Roman" pitchFamily="18" charset="0"/>
              </a:rPr>
              <a:t>.</a:t>
            </a:r>
          </a:p>
          <a:p>
            <a:pPr algn="l">
              <a:defRPr/>
            </a:pPr>
            <a:r>
              <a:rPr lang="en-US" sz="1800" dirty="0">
                <a:solidFill>
                  <a:srgbClr val="FFCC00"/>
                </a:solidFill>
                <a:latin typeface="Arial" pitchFamily="34" charset="0"/>
                <a:cs typeface="Times New Roman" pitchFamily="18" charset="0"/>
              </a:rPr>
              <a:t>Many </a:t>
            </a:r>
            <a:r>
              <a:rPr lang="en-US" sz="1800" dirty="0" err="1">
                <a:solidFill>
                  <a:srgbClr val="FFCC00"/>
                </a:solidFill>
                <a:latin typeface="Arial" pitchFamily="34" charset="0"/>
                <a:cs typeface="Times New Roman" pitchFamily="18" charset="0"/>
              </a:rPr>
              <a:t>DoD</a:t>
            </a:r>
            <a:r>
              <a:rPr lang="en-US" sz="1800" dirty="0">
                <a:solidFill>
                  <a:srgbClr val="FFCC00"/>
                </a:solidFill>
                <a:latin typeface="Arial" pitchFamily="34" charset="0"/>
                <a:cs typeface="Times New Roman" pitchFamily="18" charset="0"/>
              </a:rPr>
              <a:t> purchases are, in fact, orders on FSS contracts. Contact the General Services Administration (GSA) for information on how to obtain a FSS contract (</a:t>
            </a:r>
            <a:r>
              <a:rPr lang="en-US" sz="1800" b="1" dirty="0">
                <a:solidFill>
                  <a:srgbClr val="FFCC00"/>
                </a:solidFill>
                <a:effectLst>
                  <a:outerShdw blurRad="38100" dist="38100" dir="2700000" algn="tl">
                    <a:srgbClr val="000000"/>
                  </a:outerShdw>
                </a:effectLst>
                <a:latin typeface="Arial" pitchFamily="34" charset="0"/>
                <a:cs typeface="Times New Roman" pitchFamily="18" charset="0"/>
                <a:hlinkClick r:id="rId3"/>
              </a:rPr>
              <a:t>www.fss.gsa.gov</a:t>
            </a:r>
            <a:r>
              <a:rPr lang="en-US" sz="1800" dirty="0">
                <a:solidFill>
                  <a:srgbClr val="FFCC00"/>
                </a:solidFill>
                <a:latin typeface="Arial" pitchFamily="34" charset="0"/>
                <a:cs typeface="Times New Roman" pitchFamily="18" charset="0"/>
              </a:rPr>
              <a:t>).</a:t>
            </a:r>
          </a:p>
          <a:p>
            <a:pPr algn="l">
              <a:defRPr/>
            </a:pPr>
            <a:r>
              <a:rPr lang="en-US" sz="1800" dirty="0">
                <a:solidFill>
                  <a:srgbClr val="FFCC00"/>
                </a:solidFill>
                <a:latin typeface="Arial" pitchFamily="34" charset="0"/>
                <a:cs typeface="Times New Roman" pitchFamily="18" charset="0"/>
              </a:rPr>
              <a:t>The EMALL website (</a:t>
            </a:r>
            <a:r>
              <a:rPr lang="en-US" sz="1800" b="1" dirty="0">
                <a:solidFill>
                  <a:srgbClr val="FFCC00"/>
                </a:solidFill>
                <a:effectLst>
                  <a:outerShdw blurRad="38100" dist="38100" dir="2700000" algn="tl">
                    <a:srgbClr val="000000"/>
                  </a:outerShdw>
                </a:effectLst>
                <a:latin typeface="Arial" pitchFamily="34" charset="0"/>
                <a:cs typeface="Times New Roman" pitchFamily="18" charset="0"/>
                <a:hlinkClick r:id="rId4"/>
              </a:rPr>
              <a:t>https://emall6.prod.dodonline.net/main</a:t>
            </a:r>
            <a:r>
              <a:rPr lang="en-US" sz="1800" dirty="0">
                <a:solidFill>
                  <a:srgbClr val="FFCC00"/>
                </a:solidFill>
                <a:latin typeface="Arial" pitchFamily="34" charset="0"/>
                <a:cs typeface="Times New Roman" pitchFamily="18" charset="0"/>
              </a:rPr>
              <a:t>) provides information on how to be a supplier or vendor for </a:t>
            </a:r>
            <a:r>
              <a:rPr lang="en-US" sz="1800" dirty="0" err="1">
                <a:solidFill>
                  <a:srgbClr val="FFCC00"/>
                </a:solidFill>
                <a:latin typeface="Arial" pitchFamily="34" charset="0"/>
                <a:cs typeface="Times New Roman" pitchFamily="18" charset="0"/>
              </a:rPr>
              <a:t>DoD</a:t>
            </a:r>
            <a:r>
              <a:rPr lang="en-US" sz="1800" dirty="0">
                <a:solidFill>
                  <a:srgbClr val="FFCC00"/>
                </a:solidFill>
                <a:latin typeface="Arial" pitchFamily="34" charset="0"/>
                <a:cs typeface="Times New Roman" pitchFamily="18" charset="0"/>
              </a:rPr>
              <a:t> EMALL. EMALL is the </a:t>
            </a:r>
            <a:r>
              <a:rPr lang="en-US" sz="1800" dirty="0" err="1">
                <a:solidFill>
                  <a:srgbClr val="FFCC00"/>
                </a:solidFill>
                <a:latin typeface="Arial" pitchFamily="34" charset="0"/>
                <a:cs typeface="Times New Roman" pitchFamily="18" charset="0"/>
              </a:rPr>
              <a:t>DoD</a:t>
            </a:r>
            <a:r>
              <a:rPr lang="en-US" sz="1800" dirty="0">
                <a:solidFill>
                  <a:srgbClr val="FFCC00"/>
                </a:solidFill>
                <a:latin typeface="Arial" pitchFamily="34" charset="0"/>
                <a:cs typeface="Times New Roman" pitchFamily="18" charset="0"/>
              </a:rPr>
              <a:t> equivalent of a dot.com mega store. It allows the </a:t>
            </a:r>
            <a:r>
              <a:rPr lang="en-US" sz="1800" dirty="0" err="1">
                <a:solidFill>
                  <a:srgbClr val="FFCC00"/>
                </a:solidFill>
                <a:latin typeface="Arial" pitchFamily="34" charset="0"/>
                <a:cs typeface="Times New Roman" pitchFamily="18" charset="0"/>
              </a:rPr>
              <a:t>DoD</a:t>
            </a:r>
            <a:r>
              <a:rPr lang="en-US" sz="1800" dirty="0">
                <a:solidFill>
                  <a:srgbClr val="FFCC00"/>
                </a:solidFill>
                <a:latin typeface="Arial" pitchFamily="34" charset="0"/>
                <a:cs typeface="Times New Roman" pitchFamily="18" charset="0"/>
              </a:rPr>
              <a:t> customer to have internet access to over 12 million national stock number products and commercial items for purchase and delivery at Government negotiated prices. Buyers can use MILSTRIP or Government purchase card and have reconciliation power at their finger tips. </a:t>
            </a:r>
            <a:r>
              <a:rPr lang="en-US" sz="1800" dirty="0" err="1">
                <a:solidFill>
                  <a:srgbClr val="FFCC00"/>
                </a:solidFill>
                <a:latin typeface="Arial" pitchFamily="34" charset="0"/>
                <a:cs typeface="Times New Roman" pitchFamily="18" charset="0"/>
              </a:rPr>
              <a:t>DoD</a:t>
            </a:r>
            <a:r>
              <a:rPr lang="en-US" sz="1800" dirty="0">
                <a:solidFill>
                  <a:srgbClr val="FFCC00"/>
                </a:solidFill>
                <a:latin typeface="Arial" pitchFamily="34" charset="0"/>
                <a:cs typeface="Times New Roman" pitchFamily="18" charset="0"/>
              </a:rPr>
              <a:t> EMALL provides the transparency, velocity, and versatility that today's </a:t>
            </a:r>
            <a:r>
              <a:rPr lang="en-US" sz="1800" dirty="0" err="1">
                <a:solidFill>
                  <a:srgbClr val="FFCC00"/>
                </a:solidFill>
                <a:latin typeface="Arial" pitchFamily="34" charset="0"/>
                <a:cs typeface="Times New Roman" pitchFamily="18" charset="0"/>
              </a:rPr>
              <a:t>DoD</a:t>
            </a:r>
            <a:r>
              <a:rPr lang="en-US" sz="1800" dirty="0">
                <a:solidFill>
                  <a:srgbClr val="FFCC00"/>
                </a:solidFill>
                <a:latin typeface="Arial" pitchFamily="34" charset="0"/>
                <a:cs typeface="Times New Roman" pitchFamily="18" charset="0"/>
              </a:rPr>
              <a:t> buyers and suppliers demand.</a:t>
            </a:r>
          </a:p>
        </p:txBody>
      </p:sp>
      <p:sp>
        <p:nvSpPr>
          <p:cNvPr id="140294" name="Rectangle 6"/>
          <p:cNvSpPr>
            <a:spLocks noGrp="1" noChangeArrowheads="1"/>
          </p:cNvSpPr>
          <p:nvPr>
            <p:ph type="title"/>
          </p:nvPr>
        </p:nvSpPr>
        <p:spPr>
          <a:xfrm>
            <a:off x="0" y="152400"/>
            <a:ext cx="9144000" cy="685800"/>
          </a:xfrm>
        </p:spPr>
        <p:txBody>
          <a:bodyPr/>
          <a:lstStyle/>
          <a:p>
            <a:pPr>
              <a:defRPr/>
            </a:pPr>
            <a:r>
              <a:rPr lang="en-US" sz="3200" smtClean="0">
                <a:solidFill>
                  <a:srgbClr val="FFCC00"/>
                </a:solidFill>
                <a:effectLst>
                  <a:outerShdw blurRad="38100" dist="38100" dir="2700000" algn="tl">
                    <a:srgbClr val="000000"/>
                  </a:outerShdw>
                </a:effectLst>
              </a:rPr>
              <a:t>Doing Business with the DoD</a:t>
            </a:r>
            <a:endParaRPr lang="en-US" sz="3200"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0292">
                                            <p:txEl>
                                              <p:pRg st="0" end="0"/>
                                            </p:txEl>
                                          </p:spTgt>
                                        </p:tgtEl>
                                        <p:attrNameLst>
                                          <p:attrName>style.visibility</p:attrName>
                                        </p:attrNameLst>
                                      </p:cBhvr>
                                      <p:to>
                                        <p:strVal val="visible"/>
                                      </p:to>
                                    </p:set>
                                    <p:animEffect transition="in" filter="slide(fromBottom)">
                                      <p:cBhvr>
                                        <p:cTn id="7" dur="1000"/>
                                        <p:tgtEl>
                                          <p:spTgt spid="140292">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140292">
                                            <p:txEl>
                                              <p:pRg st="1" end="1"/>
                                            </p:txEl>
                                          </p:spTgt>
                                        </p:tgtEl>
                                        <p:attrNameLst>
                                          <p:attrName>style.visibility</p:attrName>
                                        </p:attrNameLst>
                                      </p:cBhvr>
                                      <p:to>
                                        <p:strVal val="visible"/>
                                      </p:to>
                                    </p:set>
                                    <p:animEffect transition="in" filter="slide(fromBottom)">
                                      <p:cBhvr>
                                        <p:cTn id="11" dur="1000"/>
                                        <p:tgtEl>
                                          <p:spTgt spid="140292">
                                            <p:txEl>
                                              <p:pRg st="1" end="1"/>
                                            </p:txEl>
                                          </p:spTgt>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140292">
                                            <p:txEl>
                                              <p:pRg st="2" end="2"/>
                                            </p:txEl>
                                          </p:spTgt>
                                        </p:tgtEl>
                                        <p:attrNameLst>
                                          <p:attrName>style.visibility</p:attrName>
                                        </p:attrNameLst>
                                      </p:cBhvr>
                                      <p:to>
                                        <p:strVal val="visible"/>
                                      </p:to>
                                    </p:set>
                                    <p:animEffect transition="in" filter="slide(fromBottom)">
                                      <p:cBhvr>
                                        <p:cTn id="15" dur="1000"/>
                                        <p:tgtEl>
                                          <p:spTgt spid="1402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609600" y="4419600"/>
            <a:ext cx="7848600" cy="2438400"/>
          </a:xfrm>
          <a:prstGeom prst="rect">
            <a:avLst/>
          </a:prstGeom>
          <a:noFill/>
          <a:ln w="9525">
            <a:noFill/>
            <a:miter lim="800000"/>
            <a:headEnd/>
            <a:tailEnd/>
          </a:ln>
          <a:effectLst/>
        </p:spPr>
        <p:txBody>
          <a:bodyPr/>
          <a:lstStyle/>
          <a:p>
            <a:pPr marL="742950" lvl="1" indent="-285750" algn="l">
              <a:spcBef>
                <a:spcPct val="20000"/>
              </a:spcBef>
              <a:defRPr/>
            </a:pPr>
            <a:endParaRPr lang="en-US">
              <a:effectLst>
                <a:outerShdw blurRad="38100" dist="38100" dir="2700000" algn="tl">
                  <a:srgbClr val="000000"/>
                </a:outerShdw>
              </a:effectLst>
            </a:endParaRPr>
          </a:p>
        </p:txBody>
      </p:sp>
      <p:sp>
        <p:nvSpPr>
          <p:cNvPr id="110597" name="Text Box 5"/>
          <p:cNvSpPr txBox="1">
            <a:spLocks noChangeArrowheads="1"/>
          </p:cNvSpPr>
          <p:nvPr/>
        </p:nvSpPr>
        <p:spPr bwMode="auto">
          <a:xfrm>
            <a:off x="0" y="1066800"/>
            <a:ext cx="9144000" cy="5062538"/>
          </a:xfrm>
          <a:prstGeom prst="rect">
            <a:avLst/>
          </a:prstGeom>
          <a:noFill/>
          <a:ln w="9525">
            <a:noFill/>
            <a:miter lim="800000"/>
            <a:headEnd/>
            <a:tailEnd/>
          </a:ln>
          <a:effectLst/>
        </p:spPr>
        <p:txBody>
          <a:bodyPr>
            <a:spAutoFit/>
          </a:bodyPr>
          <a:lstStyle/>
          <a:p>
            <a:pPr>
              <a:defRPr/>
            </a:pPr>
            <a:r>
              <a:rPr lang="en-US" sz="2200" b="1" i="1" u="sng" dirty="0">
                <a:solidFill>
                  <a:srgbClr val="FFCC00"/>
                </a:solidFill>
                <a:effectLst>
                  <a:outerShdw blurRad="38100" dist="38100" dir="2700000" algn="tl">
                    <a:srgbClr val="000000"/>
                  </a:outerShdw>
                </a:effectLst>
                <a:latin typeface="Arial" pitchFamily="34" charset="0"/>
                <a:cs typeface="Times New Roman" pitchFamily="18" charset="0"/>
              </a:rPr>
              <a:t>Step 8: Seek additional assistance, as needed, in the </a:t>
            </a:r>
            <a:r>
              <a:rPr lang="en-US" sz="2200" b="1" i="1" u="sng" dirty="0" err="1">
                <a:solidFill>
                  <a:srgbClr val="FFCC00"/>
                </a:solidFill>
                <a:effectLst>
                  <a:outerShdw blurRad="38100" dist="38100" dir="2700000" algn="tl">
                    <a:srgbClr val="000000"/>
                  </a:outerShdw>
                </a:effectLst>
                <a:latin typeface="Arial" pitchFamily="34" charset="0"/>
                <a:cs typeface="Times New Roman" pitchFamily="18" charset="0"/>
              </a:rPr>
              <a:t>DoD</a:t>
            </a:r>
            <a:r>
              <a:rPr lang="en-US" sz="2200" b="1" i="1" u="sng" dirty="0">
                <a:solidFill>
                  <a:srgbClr val="FFCC00"/>
                </a:solidFill>
                <a:effectLst>
                  <a:outerShdw blurRad="38100" dist="38100" dir="2700000" algn="tl">
                    <a:srgbClr val="000000"/>
                  </a:outerShdw>
                </a:effectLst>
                <a:latin typeface="Arial" pitchFamily="34" charset="0"/>
                <a:cs typeface="Times New Roman" pitchFamily="18" charset="0"/>
              </a:rPr>
              <a:t> marketplace.</a:t>
            </a:r>
          </a:p>
          <a:p>
            <a:pPr algn="l">
              <a:defRPr/>
            </a:pPr>
            <a:r>
              <a:rPr lang="en-US" sz="1800" dirty="0">
                <a:solidFill>
                  <a:srgbClr val="FFCC00"/>
                </a:solidFill>
                <a:latin typeface="Arial" pitchFamily="34" charset="0"/>
                <a:cs typeface="Times New Roman" pitchFamily="18" charset="0"/>
              </a:rPr>
              <a:t>There are several important resources that are available to assist you in the </a:t>
            </a:r>
            <a:r>
              <a:rPr lang="en-US" sz="1800" dirty="0" err="1">
                <a:solidFill>
                  <a:srgbClr val="FFCC00"/>
                </a:solidFill>
                <a:latin typeface="Arial" pitchFamily="34" charset="0"/>
                <a:cs typeface="Times New Roman" pitchFamily="18" charset="0"/>
              </a:rPr>
              <a:t>DoD</a:t>
            </a:r>
            <a:r>
              <a:rPr lang="en-US" sz="1800" dirty="0">
                <a:solidFill>
                  <a:srgbClr val="FFCC00"/>
                </a:solidFill>
                <a:latin typeface="Arial" pitchFamily="34" charset="0"/>
                <a:cs typeface="Times New Roman" pitchFamily="18" charset="0"/>
              </a:rPr>
              <a:t> marketplace:</a:t>
            </a:r>
          </a:p>
          <a:p>
            <a:pPr algn="l">
              <a:defRPr/>
            </a:pPr>
            <a:r>
              <a:rPr lang="en-US" sz="1800" b="1" i="1" dirty="0">
                <a:solidFill>
                  <a:srgbClr val="FFCC00"/>
                </a:solidFill>
                <a:latin typeface="Arial" pitchFamily="34" charset="0"/>
                <a:cs typeface="Times New Roman" pitchFamily="18" charset="0"/>
              </a:rPr>
              <a:t>- </a:t>
            </a:r>
            <a:r>
              <a:rPr lang="en-US" sz="1800" b="1" i="1" dirty="0" err="1">
                <a:solidFill>
                  <a:srgbClr val="FFCC00"/>
                </a:solidFill>
                <a:effectLst>
                  <a:outerShdw blurRad="38100" dist="38100" dir="2700000" algn="tl">
                    <a:srgbClr val="000000"/>
                  </a:outerShdw>
                </a:effectLst>
                <a:latin typeface="Arial" pitchFamily="34" charset="0"/>
                <a:cs typeface="Times New Roman" pitchFamily="18" charset="0"/>
              </a:rPr>
              <a:t>DoD</a:t>
            </a:r>
            <a:r>
              <a:rPr lang="en-US" sz="1800" b="1" i="1" dirty="0">
                <a:solidFill>
                  <a:srgbClr val="FFCC00"/>
                </a:solidFill>
                <a:effectLst>
                  <a:outerShdw blurRad="38100" dist="38100" dir="2700000" algn="tl">
                    <a:srgbClr val="000000"/>
                  </a:outerShdw>
                </a:effectLst>
                <a:latin typeface="Arial" pitchFamily="34" charset="0"/>
                <a:cs typeface="Times New Roman" pitchFamily="18" charset="0"/>
              </a:rPr>
              <a:t> Small Business Specialists</a:t>
            </a:r>
            <a:r>
              <a:rPr lang="en-US" sz="1800" b="1" i="1" dirty="0">
                <a:solidFill>
                  <a:srgbClr val="FFCC00"/>
                </a:solidFill>
                <a:latin typeface="Arial" pitchFamily="34" charset="0"/>
                <a:cs typeface="Times New Roman" pitchFamily="18" charset="0"/>
              </a:rPr>
              <a:t> </a:t>
            </a:r>
            <a:r>
              <a:rPr lang="en-US" sz="1800" dirty="0">
                <a:solidFill>
                  <a:srgbClr val="FFCC00"/>
                </a:solidFill>
                <a:latin typeface="Arial" pitchFamily="34" charset="0"/>
                <a:cs typeface="Times New Roman" pitchFamily="18" charset="0"/>
              </a:rPr>
              <a:t>(</a:t>
            </a:r>
            <a:r>
              <a:rPr lang="en-US" sz="1800" b="1" dirty="0">
                <a:solidFill>
                  <a:srgbClr val="FFCC00"/>
                </a:solidFill>
                <a:effectLst>
                  <a:outerShdw blurRad="38100" dist="38100" dir="2700000" algn="tl">
                    <a:srgbClr val="000000"/>
                  </a:outerShdw>
                </a:effectLst>
                <a:latin typeface="Arial" pitchFamily="34" charset="0"/>
                <a:cs typeface="Times New Roman" pitchFamily="18" charset="0"/>
                <a:hlinkClick r:id="rId3"/>
              </a:rPr>
              <a:t>http://www.acq.osd.mil/sadbu/doing_business/index.htm</a:t>
            </a:r>
            <a:r>
              <a:rPr lang="en-US" sz="1800" dirty="0">
                <a:solidFill>
                  <a:srgbClr val="FFCC00"/>
                </a:solidFill>
                <a:latin typeface="Arial" pitchFamily="34" charset="0"/>
                <a:cs typeface="Times New Roman" pitchFamily="18" charset="0"/>
              </a:rPr>
              <a:t>)  are located at each </a:t>
            </a:r>
            <a:r>
              <a:rPr lang="en-US" sz="1800" dirty="0" err="1">
                <a:solidFill>
                  <a:srgbClr val="FFCC00"/>
                </a:solidFill>
                <a:latin typeface="Arial" pitchFamily="34" charset="0"/>
                <a:cs typeface="Times New Roman" pitchFamily="18" charset="0"/>
              </a:rPr>
              <a:t>DoD</a:t>
            </a:r>
            <a:r>
              <a:rPr lang="en-US" sz="1800" dirty="0">
                <a:solidFill>
                  <a:srgbClr val="FFCC00"/>
                </a:solidFill>
                <a:latin typeface="Arial" pitchFamily="34" charset="0"/>
                <a:cs typeface="Times New Roman" pitchFamily="18" charset="0"/>
              </a:rPr>
              <a:t> buying activity and can provide assistance on how to market to the </a:t>
            </a:r>
            <a:r>
              <a:rPr lang="en-US" sz="1800" dirty="0" err="1">
                <a:solidFill>
                  <a:srgbClr val="FFCC00"/>
                </a:solidFill>
                <a:latin typeface="Arial" pitchFamily="34" charset="0"/>
                <a:cs typeface="Times New Roman" pitchFamily="18" charset="0"/>
              </a:rPr>
              <a:t>DoD</a:t>
            </a:r>
            <a:r>
              <a:rPr lang="en-US" sz="1800" dirty="0">
                <a:solidFill>
                  <a:srgbClr val="FFCC00"/>
                </a:solidFill>
                <a:latin typeface="Arial" pitchFamily="34" charset="0"/>
                <a:cs typeface="Times New Roman" pitchFamily="18" charset="0"/>
              </a:rPr>
              <a:t>.</a:t>
            </a:r>
          </a:p>
          <a:p>
            <a:pPr algn="l">
              <a:buFontTx/>
              <a:buChar char="-"/>
              <a:defRPr/>
            </a:pPr>
            <a:r>
              <a:rPr lang="en-US" sz="1800" b="1" i="1" dirty="0">
                <a:solidFill>
                  <a:srgbClr val="FFCC00"/>
                </a:solidFill>
                <a:effectLst>
                  <a:outerShdw blurRad="38100" dist="38100" dir="2700000" algn="tl">
                    <a:srgbClr val="000000"/>
                  </a:outerShdw>
                </a:effectLst>
                <a:latin typeface="Arial" pitchFamily="34" charset="0"/>
                <a:cs typeface="Times New Roman" pitchFamily="18" charset="0"/>
              </a:rPr>
              <a:t>Procurement Technical Assistance Centers</a:t>
            </a:r>
            <a:r>
              <a:rPr lang="en-US" sz="1800" b="1" i="1" dirty="0">
                <a:solidFill>
                  <a:srgbClr val="FFCC00"/>
                </a:solidFill>
                <a:latin typeface="Arial" pitchFamily="34" charset="0"/>
                <a:cs typeface="Times New Roman" pitchFamily="18" charset="0"/>
              </a:rPr>
              <a:t>  </a:t>
            </a:r>
            <a:r>
              <a:rPr lang="en-US" sz="1800" dirty="0">
                <a:solidFill>
                  <a:srgbClr val="FFCC00"/>
                </a:solidFill>
                <a:latin typeface="Arial" pitchFamily="34" charset="0"/>
                <a:cs typeface="Times New Roman" pitchFamily="18" charset="0"/>
              </a:rPr>
              <a:t>(</a:t>
            </a:r>
            <a:r>
              <a:rPr lang="en-US" sz="1800" b="1" dirty="0">
                <a:solidFill>
                  <a:srgbClr val="FFCC00"/>
                </a:solidFill>
                <a:effectLst>
                  <a:outerShdw blurRad="38100" dist="38100" dir="2700000" algn="tl">
                    <a:srgbClr val="000000"/>
                  </a:outerShdw>
                </a:effectLst>
                <a:latin typeface="Arial" pitchFamily="34" charset="0"/>
                <a:cs typeface="Times New Roman" pitchFamily="18" charset="0"/>
                <a:hlinkClick r:id="rId4"/>
              </a:rPr>
              <a:t>http://www.dla.mil/db/procurem.htm</a:t>
            </a:r>
            <a:r>
              <a:rPr lang="en-US" sz="1800" dirty="0">
                <a:solidFill>
                  <a:srgbClr val="FFCC00"/>
                </a:solidFill>
                <a:latin typeface="Arial" pitchFamily="34" charset="0"/>
                <a:cs typeface="Times New Roman" pitchFamily="18" charset="0"/>
              </a:rPr>
              <a:t>) are located in most states and partially funded by </a:t>
            </a:r>
            <a:r>
              <a:rPr lang="en-US" sz="1800" dirty="0" err="1">
                <a:solidFill>
                  <a:srgbClr val="FFCC00"/>
                </a:solidFill>
                <a:latin typeface="Arial" pitchFamily="34" charset="0"/>
                <a:cs typeface="Times New Roman" pitchFamily="18" charset="0"/>
              </a:rPr>
              <a:t>DoD</a:t>
            </a:r>
            <a:r>
              <a:rPr lang="en-US" sz="1800" dirty="0">
                <a:solidFill>
                  <a:srgbClr val="FFCC00"/>
                </a:solidFill>
                <a:latin typeface="Arial" pitchFamily="34" charset="0"/>
                <a:cs typeface="Times New Roman" pitchFamily="18" charset="0"/>
              </a:rPr>
              <a:t> to provide small business concerns with information on how to do business with the Department of Defense. </a:t>
            </a:r>
          </a:p>
          <a:p>
            <a:pPr algn="l">
              <a:defRPr/>
            </a:pPr>
            <a:r>
              <a:rPr lang="en-US" sz="1800" dirty="0">
                <a:solidFill>
                  <a:srgbClr val="FFCC00"/>
                </a:solidFill>
                <a:latin typeface="Arial" pitchFamily="34" charset="0"/>
                <a:cs typeface="Times New Roman" pitchFamily="18" charset="0"/>
              </a:rPr>
              <a:t>They provide training and counseling on marketing, financial, and contracting issues at minimal or no cost.</a:t>
            </a:r>
          </a:p>
          <a:p>
            <a:pPr algn="l">
              <a:buFontTx/>
              <a:buChar char="-"/>
              <a:defRPr/>
            </a:pPr>
            <a:r>
              <a:rPr lang="en-US" sz="1800" b="1" dirty="0">
                <a:solidFill>
                  <a:srgbClr val="FFCC00"/>
                </a:solidFill>
                <a:effectLst>
                  <a:outerShdw blurRad="38100" dist="38100" dir="2700000" algn="tl">
                    <a:srgbClr val="000000"/>
                  </a:outerShdw>
                </a:effectLst>
                <a:latin typeface="Arial" pitchFamily="34" charset="0"/>
                <a:cs typeface="Times New Roman" pitchFamily="18" charset="0"/>
              </a:rPr>
              <a:t>The </a:t>
            </a:r>
            <a:r>
              <a:rPr lang="en-US" sz="1800" b="1" i="1" dirty="0" err="1">
                <a:solidFill>
                  <a:srgbClr val="FFCC00"/>
                </a:solidFill>
                <a:effectLst>
                  <a:outerShdw blurRad="38100" dist="38100" dir="2700000" algn="tl">
                    <a:srgbClr val="000000"/>
                  </a:outerShdw>
                </a:effectLst>
                <a:latin typeface="Arial" pitchFamily="34" charset="0"/>
                <a:cs typeface="Times New Roman" pitchFamily="18" charset="0"/>
              </a:rPr>
              <a:t>DefenseLink</a:t>
            </a:r>
            <a:r>
              <a:rPr lang="en-US" sz="1800" b="1" i="1" dirty="0">
                <a:solidFill>
                  <a:srgbClr val="FFCC00"/>
                </a:solidFill>
                <a:effectLst>
                  <a:outerShdw blurRad="38100" dist="38100" dir="2700000" algn="tl">
                    <a:srgbClr val="000000"/>
                  </a:outerShdw>
                </a:effectLst>
                <a:latin typeface="Arial" pitchFamily="34" charset="0"/>
                <a:cs typeface="Times New Roman" pitchFamily="18" charset="0"/>
              </a:rPr>
              <a:t> website</a:t>
            </a:r>
            <a:r>
              <a:rPr lang="en-US" sz="1800" dirty="0">
                <a:solidFill>
                  <a:srgbClr val="FFCC00"/>
                </a:solidFill>
                <a:latin typeface="Arial" pitchFamily="34" charset="0"/>
                <a:cs typeface="Times New Roman" pitchFamily="18" charset="0"/>
              </a:rPr>
              <a:t>: (</a:t>
            </a:r>
            <a:r>
              <a:rPr lang="en-US" sz="1800" b="1" dirty="0">
                <a:solidFill>
                  <a:srgbClr val="FFCC00"/>
                </a:solidFill>
                <a:effectLst>
                  <a:outerShdw blurRad="38100" dist="38100" dir="2700000" algn="tl">
                    <a:srgbClr val="000000"/>
                  </a:outerShdw>
                </a:effectLst>
                <a:latin typeface="Arial" pitchFamily="34" charset="0"/>
                <a:cs typeface="Times New Roman" pitchFamily="18" charset="0"/>
                <a:hlinkClick r:id="rId5"/>
              </a:rPr>
              <a:t>www.defenselink.mil</a:t>
            </a:r>
            <a:r>
              <a:rPr lang="en-US" sz="1800" dirty="0">
                <a:solidFill>
                  <a:srgbClr val="FFCC00"/>
                </a:solidFill>
                <a:latin typeface="Arial" pitchFamily="34" charset="0"/>
                <a:cs typeface="Times New Roman" pitchFamily="18" charset="0"/>
              </a:rPr>
              <a:t>)  provides links to the homepages of every </a:t>
            </a:r>
            <a:r>
              <a:rPr lang="en-US" sz="1800" dirty="0" err="1">
                <a:solidFill>
                  <a:srgbClr val="FFCC00"/>
                </a:solidFill>
                <a:latin typeface="Arial" pitchFamily="34" charset="0"/>
                <a:cs typeface="Times New Roman" pitchFamily="18" charset="0"/>
              </a:rPr>
              <a:t>DoD</a:t>
            </a:r>
            <a:r>
              <a:rPr lang="en-US" sz="1800" dirty="0">
                <a:solidFill>
                  <a:srgbClr val="FFCC00"/>
                </a:solidFill>
                <a:latin typeface="Arial" pitchFamily="34" charset="0"/>
                <a:cs typeface="Times New Roman" pitchFamily="18" charset="0"/>
              </a:rPr>
              <a:t> activity. This information can be invaluable in researching the </a:t>
            </a:r>
            <a:r>
              <a:rPr lang="en-US" sz="1800" dirty="0" err="1">
                <a:solidFill>
                  <a:srgbClr val="FFCC00"/>
                </a:solidFill>
                <a:latin typeface="Arial" pitchFamily="34" charset="0"/>
                <a:cs typeface="Times New Roman" pitchFamily="18" charset="0"/>
              </a:rPr>
              <a:t>DoD</a:t>
            </a:r>
            <a:r>
              <a:rPr lang="en-US" sz="1800" dirty="0">
                <a:solidFill>
                  <a:srgbClr val="FFCC00"/>
                </a:solidFill>
                <a:latin typeface="Arial" pitchFamily="34" charset="0"/>
                <a:cs typeface="Times New Roman" pitchFamily="18" charset="0"/>
              </a:rPr>
              <a:t> marketplace and identifying your target market.</a:t>
            </a:r>
          </a:p>
        </p:txBody>
      </p:sp>
      <p:sp>
        <p:nvSpPr>
          <p:cNvPr id="110600" name="Rectangle 8"/>
          <p:cNvSpPr>
            <a:spLocks noGrp="1" noChangeArrowheads="1"/>
          </p:cNvSpPr>
          <p:nvPr>
            <p:ph type="title"/>
          </p:nvPr>
        </p:nvSpPr>
        <p:spPr>
          <a:xfrm>
            <a:off x="0" y="152400"/>
            <a:ext cx="9144000" cy="685800"/>
          </a:xfrm>
        </p:spPr>
        <p:txBody>
          <a:bodyPr/>
          <a:lstStyle/>
          <a:p>
            <a:pPr>
              <a:defRPr/>
            </a:pPr>
            <a:r>
              <a:rPr lang="en-US" sz="3200" smtClean="0">
                <a:solidFill>
                  <a:srgbClr val="FFCC00"/>
                </a:solidFill>
                <a:effectLst>
                  <a:outerShdw blurRad="38100" dist="38100" dir="2700000" algn="tl">
                    <a:srgbClr val="000000"/>
                  </a:outerShdw>
                </a:effectLst>
              </a:rPr>
              <a:t>Doing Business with the DoD</a:t>
            </a:r>
            <a:endParaRPr lang="en-US" sz="3200"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0597">
                                            <p:txEl>
                                              <p:pRg st="0" end="0"/>
                                            </p:txEl>
                                          </p:spTgt>
                                        </p:tgtEl>
                                        <p:attrNameLst>
                                          <p:attrName>style.visibility</p:attrName>
                                        </p:attrNameLst>
                                      </p:cBhvr>
                                      <p:to>
                                        <p:strVal val="visible"/>
                                      </p:to>
                                    </p:set>
                                    <p:animEffect transition="in" filter="slide(fromBottom)">
                                      <p:cBhvr>
                                        <p:cTn id="7" dur="1000"/>
                                        <p:tgtEl>
                                          <p:spTgt spid="110597">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110597">
                                            <p:txEl>
                                              <p:pRg st="1" end="1"/>
                                            </p:txEl>
                                          </p:spTgt>
                                        </p:tgtEl>
                                        <p:attrNameLst>
                                          <p:attrName>style.visibility</p:attrName>
                                        </p:attrNameLst>
                                      </p:cBhvr>
                                      <p:to>
                                        <p:strVal val="visible"/>
                                      </p:to>
                                    </p:set>
                                    <p:animEffect transition="in" filter="slide(fromBottom)">
                                      <p:cBhvr>
                                        <p:cTn id="11" dur="1000"/>
                                        <p:tgtEl>
                                          <p:spTgt spid="110597">
                                            <p:txEl>
                                              <p:pRg st="1" end="1"/>
                                            </p:txEl>
                                          </p:spTgt>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110597">
                                            <p:txEl>
                                              <p:pRg st="2" end="2"/>
                                            </p:txEl>
                                          </p:spTgt>
                                        </p:tgtEl>
                                        <p:attrNameLst>
                                          <p:attrName>style.visibility</p:attrName>
                                        </p:attrNameLst>
                                      </p:cBhvr>
                                      <p:to>
                                        <p:strVal val="visible"/>
                                      </p:to>
                                    </p:set>
                                    <p:animEffect transition="in" filter="slide(fromBottom)">
                                      <p:cBhvr>
                                        <p:cTn id="15" dur="1000"/>
                                        <p:tgtEl>
                                          <p:spTgt spid="110597">
                                            <p:txEl>
                                              <p:pRg st="2" end="2"/>
                                            </p:txEl>
                                          </p:spTgt>
                                        </p:tgtEl>
                                      </p:cBhvr>
                                    </p:animEffect>
                                  </p:childTnLst>
                                </p:cTn>
                              </p:par>
                            </p:childTnLst>
                          </p:cTn>
                        </p:par>
                        <p:par>
                          <p:cTn id="16" fill="hold">
                            <p:stCondLst>
                              <p:cond delay="3000"/>
                            </p:stCondLst>
                            <p:childTnLst>
                              <p:par>
                                <p:cTn id="17" presetID="12" presetClass="entr" presetSubtype="4" fill="hold" nodeType="afterEffect">
                                  <p:stCondLst>
                                    <p:cond delay="0"/>
                                  </p:stCondLst>
                                  <p:childTnLst>
                                    <p:set>
                                      <p:cBhvr>
                                        <p:cTn id="18" dur="1" fill="hold">
                                          <p:stCondLst>
                                            <p:cond delay="0"/>
                                          </p:stCondLst>
                                        </p:cTn>
                                        <p:tgtEl>
                                          <p:spTgt spid="110597">
                                            <p:txEl>
                                              <p:pRg st="3" end="3"/>
                                            </p:txEl>
                                          </p:spTgt>
                                        </p:tgtEl>
                                        <p:attrNameLst>
                                          <p:attrName>style.visibility</p:attrName>
                                        </p:attrNameLst>
                                      </p:cBhvr>
                                      <p:to>
                                        <p:strVal val="visible"/>
                                      </p:to>
                                    </p:set>
                                    <p:animEffect transition="in" filter="slide(fromBottom)">
                                      <p:cBhvr>
                                        <p:cTn id="19" dur="1000"/>
                                        <p:tgtEl>
                                          <p:spTgt spid="110597">
                                            <p:txEl>
                                              <p:pRg st="3" end="3"/>
                                            </p:txEl>
                                          </p:spTgt>
                                        </p:tgtEl>
                                      </p:cBhvr>
                                    </p:animEffect>
                                  </p:childTnLst>
                                </p:cTn>
                              </p:par>
                            </p:childTnLst>
                          </p:cTn>
                        </p:par>
                        <p:par>
                          <p:cTn id="20" fill="hold">
                            <p:stCondLst>
                              <p:cond delay="4000"/>
                            </p:stCondLst>
                            <p:childTnLst>
                              <p:par>
                                <p:cTn id="21" presetID="12" presetClass="entr" presetSubtype="4" fill="hold" nodeType="afterEffect">
                                  <p:stCondLst>
                                    <p:cond delay="0"/>
                                  </p:stCondLst>
                                  <p:childTnLst>
                                    <p:set>
                                      <p:cBhvr>
                                        <p:cTn id="22" dur="1" fill="hold">
                                          <p:stCondLst>
                                            <p:cond delay="0"/>
                                          </p:stCondLst>
                                        </p:cTn>
                                        <p:tgtEl>
                                          <p:spTgt spid="110597">
                                            <p:txEl>
                                              <p:pRg st="4" end="4"/>
                                            </p:txEl>
                                          </p:spTgt>
                                        </p:tgtEl>
                                        <p:attrNameLst>
                                          <p:attrName>style.visibility</p:attrName>
                                        </p:attrNameLst>
                                      </p:cBhvr>
                                      <p:to>
                                        <p:strVal val="visible"/>
                                      </p:to>
                                    </p:set>
                                    <p:animEffect transition="in" filter="slide(fromBottom)">
                                      <p:cBhvr>
                                        <p:cTn id="23" dur="1000"/>
                                        <p:tgtEl>
                                          <p:spTgt spid="110597">
                                            <p:txEl>
                                              <p:pRg st="4" end="4"/>
                                            </p:txEl>
                                          </p:spTgt>
                                        </p:tgtEl>
                                      </p:cBhvr>
                                    </p:animEffect>
                                  </p:childTnLst>
                                </p:cTn>
                              </p:par>
                            </p:childTnLst>
                          </p:cTn>
                        </p:par>
                        <p:par>
                          <p:cTn id="24" fill="hold">
                            <p:stCondLst>
                              <p:cond delay="5000"/>
                            </p:stCondLst>
                            <p:childTnLst>
                              <p:par>
                                <p:cTn id="25" presetID="12" presetClass="entr" presetSubtype="4" fill="hold" nodeType="afterEffect">
                                  <p:stCondLst>
                                    <p:cond delay="0"/>
                                  </p:stCondLst>
                                  <p:childTnLst>
                                    <p:set>
                                      <p:cBhvr>
                                        <p:cTn id="26" dur="1" fill="hold">
                                          <p:stCondLst>
                                            <p:cond delay="0"/>
                                          </p:stCondLst>
                                        </p:cTn>
                                        <p:tgtEl>
                                          <p:spTgt spid="110597">
                                            <p:txEl>
                                              <p:pRg st="5" end="5"/>
                                            </p:txEl>
                                          </p:spTgt>
                                        </p:tgtEl>
                                        <p:attrNameLst>
                                          <p:attrName>style.visibility</p:attrName>
                                        </p:attrNameLst>
                                      </p:cBhvr>
                                      <p:to>
                                        <p:strVal val="visible"/>
                                      </p:to>
                                    </p:set>
                                    <p:animEffect transition="in" filter="slide(fromBottom)">
                                      <p:cBhvr>
                                        <p:cTn id="27" dur="1000"/>
                                        <p:tgtEl>
                                          <p:spTgt spid="11059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990600" y="1295400"/>
            <a:ext cx="8153400" cy="4724400"/>
          </a:xfrm>
        </p:spPr>
        <p:txBody>
          <a:bodyPr/>
          <a:lstStyle/>
          <a:p>
            <a:pPr>
              <a:buFontTx/>
              <a:buNone/>
            </a:pPr>
            <a:r>
              <a:rPr lang="en-US" smtClean="0"/>
              <a:t>   </a:t>
            </a:r>
            <a:endParaRPr lang="en-US" smtClean="0">
              <a:solidFill>
                <a:srgbClr val="FFCC00"/>
              </a:solidFill>
            </a:endParaRPr>
          </a:p>
        </p:txBody>
      </p:sp>
      <p:sp>
        <p:nvSpPr>
          <p:cNvPr id="138243" name="Rectangle 3"/>
          <p:cNvSpPr>
            <a:spLocks noChangeArrowheads="1"/>
          </p:cNvSpPr>
          <p:nvPr/>
        </p:nvSpPr>
        <p:spPr bwMode="auto">
          <a:xfrm>
            <a:off x="609600" y="4419600"/>
            <a:ext cx="7848600" cy="2438400"/>
          </a:xfrm>
          <a:prstGeom prst="rect">
            <a:avLst/>
          </a:prstGeom>
          <a:noFill/>
          <a:ln w="9525">
            <a:noFill/>
            <a:miter lim="800000"/>
            <a:headEnd/>
            <a:tailEnd/>
          </a:ln>
          <a:effectLst/>
        </p:spPr>
        <p:txBody>
          <a:bodyPr/>
          <a:lstStyle/>
          <a:p>
            <a:pPr marL="742950" lvl="1" indent="-285750" algn="l">
              <a:spcBef>
                <a:spcPct val="20000"/>
              </a:spcBef>
              <a:defRPr/>
            </a:pPr>
            <a:endParaRPr lang="en-US">
              <a:effectLst>
                <a:outerShdw blurRad="38100" dist="38100" dir="2700000" algn="tl">
                  <a:srgbClr val="000000"/>
                </a:outerShdw>
              </a:effectLst>
            </a:endParaRPr>
          </a:p>
        </p:txBody>
      </p:sp>
      <p:sp>
        <p:nvSpPr>
          <p:cNvPr id="138244" name="Text Box 4"/>
          <p:cNvSpPr txBox="1">
            <a:spLocks noChangeArrowheads="1"/>
          </p:cNvSpPr>
          <p:nvPr/>
        </p:nvSpPr>
        <p:spPr bwMode="auto">
          <a:xfrm>
            <a:off x="0" y="914400"/>
            <a:ext cx="9144000" cy="5786199"/>
          </a:xfrm>
          <a:prstGeom prst="rect">
            <a:avLst/>
          </a:prstGeom>
          <a:noFill/>
          <a:ln w="9525">
            <a:noFill/>
            <a:miter lim="800000"/>
            <a:headEnd/>
            <a:tailEnd/>
          </a:ln>
          <a:effectLst/>
        </p:spPr>
        <p:txBody>
          <a:bodyPr>
            <a:spAutoFit/>
          </a:bodyPr>
          <a:lstStyle/>
          <a:p>
            <a:pPr>
              <a:spcBef>
                <a:spcPct val="0"/>
              </a:spcBef>
              <a:defRPr/>
            </a:pPr>
            <a:r>
              <a:rPr lang="en-US" sz="2200" b="1" i="1" u="sng" dirty="0">
                <a:solidFill>
                  <a:srgbClr val="FFCC00"/>
                </a:solidFill>
                <a:effectLst>
                  <a:outerShdw blurRad="38100" dist="38100" dir="2700000" algn="tl">
                    <a:srgbClr val="000000"/>
                  </a:outerShdw>
                </a:effectLst>
                <a:latin typeface="Arial" pitchFamily="34" charset="0"/>
                <a:cs typeface="Times New Roman" pitchFamily="18" charset="0"/>
              </a:rPr>
              <a:t>Step 9: Explore subcontracting opportunities</a:t>
            </a:r>
          </a:p>
          <a:p>
            <a:pPr algn="l">
              <a:spcBef>
                <a:spcPct val="0"/>
              </a:spcBef>
              <a:defRPr/>
            </a:pPr>
            <a:r>
              <a:rPr lang="en-US" sz="1800" dirty="0">
                <a:solidFill>
                  <a:srgbClr val="FFCC00"/>
                </a:solidFill>
                <a:latin typeface="Arial" pitchFamily="34" charset="0"/>
                <a:cs typeface="Times New Roman" pitchFamily="18" charset="0"/>
              </a:rPr>
              <a:t>Regardless of your product or service, it is important to consider our very large secondary market. For example, refer to “Subcontracting Opportunities with </a:t>
            </a:r>
            <a:r>
              <a:rPr lang="en-US" sz="1800" dirty="0" err="1">
                <a:solidFill>
                  <a:srgbClr val="FFCC00"/>
                </a:solidFill>
                <a:latin typeface="Arial" pitchFamily="34" charset="0"/>
                <a:cs typeface="Times New Roman" pitchFamily="18" charset="0"/>
              </a:rPr>
              <a:t>DoD</a:t>
            </a:r>
            <a:r>
              <a:rPr lang="en-US" sz="1800" dirty="0">
                <a:solidFill>
                  <a:srgbClr val="FFCC00"/>
                </a:solidFill>
                <a:latin typeface="Arial" pitchFamily="34" charset="0"/>
                <a:cs typeface="Times New Roman" pitchFamily="18" charset="0"/>
              </a:rPr>
              <a:t> Prime Contractors” at </a:t>
            </a:r>
            <a:r>
              <a:rPr lang="en-US" sz="1800" b="1" dirty="0">
                <a:solidFill>
                  <a:srgbClr val="FFCC00"/>
                </a:solidFill>
                <a:effectLst>
                  <a:outerShdw blurRad="38100" dist="38100" dir="2700000" algn="tl">
                    <a:srgbClr val="000000"/>
                  </a:outerShdw>
                </a:effectLst>
                <a:latin typeface="Arial" pitchFamily="34" charset="0"/>
                <a:cs typeface="Times New Roman" pitchFamily="18" charset="0"/>
                <a:hlinkClick r:id="rId3"/>
              </a:rPr>
              <a:t>www.acq.osd.mil/sadbu/publications/subdir/index.html</a:t>
            </a:r>
            <a:r>
              <a:rPr lang="en-US" sz="1800" dirty="0">
                <a:solidFill>
                  <a:srgbClr val="FFCC00"/>
                </a:solidFill>
                <a:latin typeface="Arial" pitchFamily="34" charset="0"/>
                <a:cs typeface="Times New Roman" pitchFamily="18" charset="0"/>
              </a:rPr>
              <a:t>. This website lists all major </a:t>
            </a:r>
            <a:r>
              <a:rPr lang="en-US" sz="1800" dirty="0" err="1">
                <a:solidFill>
                  <a:srgbClr val="FFCC00"/>
                </a:solidFill>
                <a:latin typeface="Arial" pitchFamily="34" charset="0"/>
                <a:cs typeface="Times New Roman" pitchFamily="18" charset="0"/>
              </a:rPr>
              <a:t>DoD</a:t>
            </a:r>
            <a:r>
              <a:rPr lang="en-US" sz="1800" dirty="0">
                <a:solidFill>
                  <a:srgbClr val="FFCC00"/>
                </a:solidFill>
                <a:latin typeface="Arial" pitchFamily="34" charset="0"/>
                <a:cs typeface="Times New Roman" pitchFamily="18" charset="0"/>
              </a:rPr>
              <a:t> prime contractors by state and provides a point of contact (Small Business Liaison Officer) within each firm. We encourage you to investigate potential opportunities with these firms. Many firms also have websites that may be useful, and we encourage you to consider contractor teaming arrangements.</a:t>
            </a:r>
          </a:p>
          <a:p>
            <a:pPr algn="l">
              <a:spcBef>
                <a:spcPct val="0"/>
              </a:spcBef>
              <a:defRPr/>
            </a:pPr>
            <a:endParaRPr lang="en-US" sz="800" dirty="0">
              <a:solidFill>
                <a:srgbClr val="FFCC00"/>
              </a:solidFill>
              <a:latin typeface="Arial" pitchFamily="34" charset="0"/>
              <a:cs typeface="Times New Roman" pitchFamily="18" charset="0"/>
            </a:endParaRPr>
          </a:p>
          <a:p>
            <a:pPr algn="l">
              <a:spcBef>
                <a:spcPct val="0"/>
              </a:spcBef>
              <a:defRPr/>
            </a:pPr>
            <a:r>
              <a:rPr lang="en-US" sz="1800" dirty="0">
                <a:solidFill>
                  <a:srgbClr val="FFCC00"/>
                </a:solidFill>
                <a:latin typeface="Arial" pitchFamily="34" charset="0"/>
                <a:cs typeface="Times New Roman" pitchFamily="18" charset="0"/>
              </a:rPr>
              <a:t>The Small Business Administration’s SUB-Net (</a:t>
            </a:r>
            <a:r>
              <a:rPr lang="en-US" sz="1800" b="1" dirty="0">
                <a:solidFill>
                  <a:srgbClr val="FFCC00"/>
                </a:solidFill>
                <a:effectLst>
                  <a:outerShdw blurRad="38100" dist="38100" dir="2700000" algn="tl">
                    <a:srgbClr val="000000"/>
                  </a:outerShdw>
                </a:effectLst>
                <a:latin typeface="Arial" pitchFamily="34" charset="0"/>
                <a:cs typeface="Times New Roman" pitchFamily="18" charset="0"/>
                <a:hlinkClick r:id="rId4"/>
              </a:rPr>
              <a:t>http://web.sba.gov/subnet</a:t>
            </a:r>
            <a:r>
              <a:rPr lang="en-US" sz="1800" dirty="0">
                <a:solidFill>
                  <a:srgbClr val="FFCC00"/>
                </a:solidFill>
                <a:latin typeface="Arial" pitchFamily="34" charset="0"/>
                <a:cs typeface="Times New Roman" pitchFamily="18" charset="0"/>
              </a:rPr>
              <a:t>)  is a valuable source for obtaining information on subcontracting opportunities. Solicitations or notices are posted not only by prime contractors, but the SUB-Net is also used by other government, commercial, and educational entities.</a:t>
            </a:r>
          </a:p>
          <a:p>
            <a:pPr algn="l">
              <a:spcBef>
                <a:spcPct val="0"/>
              </a:spcBef>
              <a:defRPr/>
            </a:pPr>
            <a:endParaRPr lang="en-US" sz="1200" dirty="0">
              <a:solidFill>
                <a:srgbClr val="FFCC00"/>
              </a:solidFill>
              <a:latin typeface="Arial" pitchFamily="34" charset="0"/>
              <a:cs typeface="Times New Roman" pitchFamily="18" charset="0"/>
            </a:endParaRPr>
          </a:p>
          <a:p>
            <a:pPr>
              <a:spcBef>
                <a:spcPct val="0"/>
              </a:spcBef>
              <a:defRPr/>
            </a:pPr>
            <a:r>
              <a:rPr lang="en-US" sz="2200" b="1" i="1" u="sng" dirty="0">
                <a:solidFill>
                  <a:srgbClr val="FFCC00"/>
                </a:solidFill>
                <a:effectLst>
                  <a:outerShdw blurRad="38100" dist="38100" dir="2700000" algn="tl">
                    <a:srgbClr val="000000"/>
                  </a:outerShdw>
                </a:effectLst>
                <a:latin typeface="Arial" pitchFamily="34" charset="0"/>
                <a:cs typeface="Times New Roman" pitchFamily="18" charset="0"/>
              </a:rPr>
              <a:t>Step 10: Investigate other </a:t>
            </a:r>
            <a:r>
              <a:rPr lang="en-US" sz="2200" b="1" i="1" u="sng" dirty="0" err="1">
                <a:solidFill>
                  <a:srgbClr val="FFCC00"/>
                </a:solidFill>
                <a:effectLst>
                  <a:outerShdw blurRad="38100" dist="38100" dir="2700000" algn="tl">
                    <a:srgbClr val="000000"/>
                  </a:outerShdw>
                </a:effectLst>
                <a:latin typeface="Arial" pitchFamily="34" charset="0"/>
                <a:cs typeface="Times New Roman" pitchFamily="18" charset="0"/>
              </a:rPr>
              <a:t>DoD</a:t>
            </a:r>
            <a:r>
              <a:rPr lang="en-US" sz="2200" b="1" i="1" u="sng" dirty="0">
                <a:solidFill>
                  <a:srgbClr val="FFCC00"/>
                </a:solidFill>
                <a:effectLst>
                  <a:outerShdw blurRad="38100" dist="38100" dir="2700000" algn="tl">
                    <a:srgbClr val="000000"/>
                  </a:outerShdw>
                </a:effectLst>
                <a:latin typeface="Arial" pitchFamily="34" charset="0"/>
                <a:cs typeface="Times New Roman" pitchFamily="18" charset="0"/>
              </a:rPr>
              <a:t> programs.</a:t>
            </a:r>
          </a:p>
          <a:p>
            <a:pPr algn="l">
              <a:spcBef>
                <a:spcPct val="0"/>
              </a:spcBef>
              <a:defRPr/>
            </a:pPr>
            <a:r>
              <a:rPr lang="en-US" sz="1800" dirty="0">
                <a:solidFill>
                  <a:srgbClr val="FFCC00"/>
                </a:solidFill>
                <a:latin typeface="Arial" pitchFamily="34" charset="0"/>
                <a:cs typeface="Times New Roman" pitchFamily="18" charset="0"/>
              </a:rPr>
              <a:t>There are several other programs that may be of interest to you, such as the </a:t>
            </a:r>
            <a:r>
              <a:rPr lang="en-US" sz="1800" dirty="0" err="1">
                <a:solidFill>
                  <a:srgbClr val="FFCC00"/>
                </a:solidFill>
                <a:latin typeface="Arial" pitchFamily="34" charset="0"/>
                <a:cs typeface="Times New Roman" pitchFamily="18" charset="0"/>
              </a:rPr>
              <a:t>DoD</a:t>
            </a:r>
            <a:r>
              <a:rPr lang="en-US" sz="1800" dirty="0">
                <a:solidFill>
                  <a:srgbClr val="FFCC00"/>
                </a:solidFill>
                <a:latin typeface="Arial" pitchFamily="34" charset="0"/>
                <a:cs typeface="Times New Roman" pitchFamily="18" charset="0"/>
              </a:rPr>
              <a:t> </a:t>
            </a:r>
            <a:r>
              <a:rPr lang="en-US" sz="1800" dirty="0" smtClean="0">
                <a:solidFill>
                  <a:srgbClr val="FFCC00"/>
                </a:solidFill>
                <a:latin typeface="Arial" pitchFamily="34" charset="0"/>
                <a:cs typeface="Times New Roman" pitchFamily="18" charset="0"/>
              </a:rPr>
              <a:t>Mentor-Protégé </a:t>
            </a:r>
            <a:r>
              <a:rPr lang="en-US" sz="1800" dirty="0">
                <a:solidFill>
                  <a:srgbClr val="FFCC00"/>
                </a:solidFill>
                <a:latin typeface="Arial" pitchFamily="34" charset="0"/>
                <a:cs typeface="Times New Roman" pitchFamily="18" charset="0"/>
              </a:rPr>
              <a:t>Program, the Small Business Innovation Research Program, and the </a:t>
            </a:r>
            <a:r>
              <a:rPr lang="en-US" sz="1800" dirty="0" smtClean="0">
                <a:solidFill>
                  <a:srgbClr val="FFCC00"/>
                </a:solidFill>
                <a:latin typeface="Arial" pitchFamily="34" charset="0"/>
                <a:cs typeface="Times New Roman" pitchFamily="18" charset="0"/>
              </a:rPr>
              <a:t>Historically Black </a:t>
            </a:r>
            <a:r>
              <a:rPr lang="en-US" sz="1800" dirty="0">
                <a:solidFill>
                  <a:srgbClr val="FFCC00"/>
                </a:solidFill>
                <a:latin typeface="Arial" pitchFamily="34" charset="0"/>
                <a:cs typeface="Times New Roman" pitchFamily="18" charset="0"/>
              </a:rPr>
              <a:t>Colleges and Universities and Minority Institutions Program. Information on </a:t>
            </a:r>
            <a:r>
              <a:rPr lang="en-US" sz="1800" dirty="0" smtClean="0">
                <a:solidFill>
                  <a:srgbClr val="FFCC00"/>
                </a:solidFill>
                <a:latin typeface="Arial" pitchFamily="34" charset="0"/>
                <a:cs typeface="Times New Roman" pitchFamily="18" charset="0"/>
              </a:rPr>
              <a:t>these and </a:t>
            </a:r>
            <a:r>
              <a:rPr lang="en-US" sz="1800" dirty="0">
                <a:solidFill>
                  <a:srgbClr val="FFCC00"/>
                </a:solidFill>
                <a:latin typeface="Arial" pitchFamily="34" charset="0"/>
                <a:cs typeface="Times New Roman" pitchFamily="18" charset="0"/>
              </a:rPr>
              <a:t>other programs is available on the </a:t>
            </a:r>
            <a:r>
              <a:rPr lang="en-US" sz="1800" dirty="0" err="1">
                <a:solidFill>
                  <a:srgbClr val="FFCC00"/>
                </a:solidFill>
                <a:latin typeface="Arial" pitchFamily="34" charset="0"/>
                <a:cs typeface="Times New Roman" pitchFamily="18" charset="0"/>
              </a:rPr>
              <a:t>DoD</a:t>
            </a:r>
            <a:r>
              <a:rPr lang="en-US" sz="1800" dirty="0">
                <a:solidFill>
                  <a:srgbClr val="FFCC00"/>
                </a:solidFill>
                <a:latin typeface="Arial" pitchFamily="34" charset="0"/>
                <a:cs typeface="Times New Roman" pitchFamily="18" charset="0"/>
              </a:rPr>
              <a:t> Small and </a:t>
            </a:r>
            <a:r>
              <a:rPr lang="en-US" sz="1800" dirty="0" smtClean="0">
                <a:solidFill>
                  <a:srgbClr val="FFCC00"/>
                </a:solidFill>
                <a:latin typeface="Arial" pitchFamily="34" charset="0"/>
                <a:cs typeface="Times New Roman" pitchFamily="18" charset="0"/>
              </a:rPr>
              <a:t>Disadvantaged </a:t>
            </a:r>
            <a:r>
              <a:rPr lang="en-US" sz="1800" dirty="0">
                <a:solidFill>
                  <a:srgbClr val="FFCC00"/>
                </a:solidFill>
                <a:latin typeface="Arial" pitchFamily="34" charset="0"/>
                <a:cs typeface="Times New Roman" pitchFamily="18" charset="0"/>
              </a:rPr>
              <a:t>Business </a:t>
            </a:r>
            <a:r>
              <a:rPr lang="en-US" sz="1800" dirty="0" smtClean="0">
                <a:solidFill>
                  <a:srgbClr val="FFCC00"/>
                </a:solidFill>
                <a:latin typeface="Arial" pitchFamily="34" charset="0"/>
                <a:cs typeface="Times New Roman" pitchFamily="18" charset="0"/>
              </a:rPr>
              <a:t>Utilization Office </a:t>
            </a:r>
            <a:r>
              <a:rPr lang="en-US" sz="1800" dirty="0">
                <a:solidFill>
                  <a:srgbClr val="FFCC00"/>
                </a:solidFill>
                <a:latin typeface="Arial" pitchFamily="34" charset="0"/>
                <a:cs typeface="Times New Roman" pitchFamily="18" charset="0"/>
              </a:rPr>
              <a:t>website: </a:t>
            </a:r>
            <a:r>
              <a:rPr lang="en-US" sz="1800" b="1" dirty="0">
                <a:solidFill>
                  <a:srgbClr val="FFCC00"/>
                </a:solidFill>
                <a:effectLst>
                  <a:outerShdw blurRad="38100" dist="38100" dir="2700000" algn="tl">
                    <a:srgbClr val="000000"/>
                  </a:outerShdw>
                </a:effectLst>
                <a:latin typeface="Arial" pitchFamily="34" charset="0"/>
                <a:cs typeface="Times New Roman" pitchFamily="18" charset="0"/>
                <a:hlinkClick r:id="rId5"/>
              </a:rPr>
              <a:t>http://www.acq.osd.mil/osbp/programs/index.htm</a:t>
            </a:r>
            <a:r>
              <a:rPr lang="en-US" sz="1800" b="1" dirty="0">
                <a:solidFill>
                  <a:srgbClr val="FFCC00"/>
                </a:solidFill>
                <a:effectLst>
                  <a:outerShdw blurRad="38100" dist="38100" dir="2700000" algn="tl">
                    <a:srgbClr val="000000"/>
                  </a:outerShdw>
                </a:effectLst>
                <a:latin typeface="Arial" pitchFamily="34" charset="0"/>
                <a:cs typeface="Times New Roman" pitchFamily="18" charset="0"/>
              </a:rPr>
              <a:t>.</a:t>
            </a:r>
          </a:p>
        </p:txBody>
      </p:sp>
      <p:sp>
        <p:nvSpPr>
          <p:cNvPr id="138245" name="Rectangle 5"/>
          <p:cNvSpPr>
            <a:spLocks noGrp="1" noChangeArrowheads="1"/>
          </p:cNvSpPr>
          <p:nvPr>
            <p:ph type="title"/>
          </p:nvPr>
        </p:nvSpPr>
        <p:spPr>
          <a:xfrm>
            <a:off x="0" y="152400"/>
            <a:ext cx="9144000" cy="685800"/>
          </a:xfrm>
        </p:spPr>
        <p:txBody>
          <a:bodyPr/>
          <a:lstStyle/>
          <a:p>
            <a:pPr>
              <a:defRPr/>
            </a:pPr>
            <a:r>
              <a:rPr lang="en-US" sz="3200" smtClean="0">
                <a:solidFill>
                  <a:srgbClr val="FFCC00"/>
                </a:solidFill>
                <a:effectLst>
                  <a:outerShdw blurRad="38100" dist="38100" dir="2700000" algn="tl">
                    <a:srgbClr val="000000"/>
                  </a:outerShdw>
                </a:effectLst>
              </a:rPr>
              <a:t>Doing Business with the DoD</a:t>
            </a:r>
            <a:endParaRPr lang="en-US" sz="3200"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38244">
                                            <p:txEl>
                                              <p:pRg st="0" end="0"/>
                                            </p:txEl>
                                          </p:spTgt>
                                        </p:tgtEl>
                                        <p:attrNameLst>
                                          <p:attrName>style.visibility</p:attrName>
                                        </p:attrNameLst>
                                      </p:cBhvr>
                                      <p:to>
                                        <p:strVal val="visible"/>
                                      </p:to>
                                    </p:set>
                                    <p:animEffect transition="in" filter="slide(fromBottom)">
                                      <p:cBhvr>
                                        <p:cTn id="7" dur="1000"/>
                                        <p:tgtEl>
                                          <p:spTgt spid="138244">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138244">
                                            <p:txEl>
                                              <p:pRg st="1" end="1"/>
                                            </p:txEl>
                                          </p:spTgt>
                                        </p:tgtEl>
                                        <p:attrNameLst>
                                          <p:attrName>style.visibility</p:attrName>
                                        </p:attrNameLst>
                                      </p:cBhvr>
                                      <p:to>
                                        <p:strVal val="visible"/>
                                      </p:to>
                                    </p:set>
                                    <p:animEffect transition="in" filter="slide(fromBottom)">
                                      <p:cBhvr>
                                        <p:cTn id="11" dur="1000"/>
                                        <p:tgtEl>
                                          <p:spTgt spid="138244">
                                            <p:txEl>
                                              <p:pRg st="1" end="1"/>
                                            </p:txEl>
                                          </p:spTgt>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138244">
                                            <p:txEl>
                                              <p:pRg st="3" end="3"/>
                                            </p:txEl>
                                          </p:spTgt>
                                        </p:tgtEl>
                                        <p:attrNameLst>
                                          <p:attrName>style.visibility</p:attrName>
                                        </p:attrNameLst>
                                      </p:cBhvr>
                                      <p:to>
                                        <p:strVal val="visible"/>
                                      </p:to>
                                    </p:set>
                                    <p:animEffect transition="in" filter="slide(fromBottom)">
                                      <p:cBhvr>
                                        <p:cTn id="15" dur="1000"/>
                                        <p:tgtEl>
                                          <p:spTgt spid="138244">
                                            <p:txEl>
                                              <p:pRg st="3" end="3"/>
                                            </p:txEl>
                                          </p:spTgt>
                                        </p:tgtEl>
                                      </p:cBhvr>
                                    </p:animEffect>
                                  </p:childTnLst>
                                </p:cTn>
                              </p:par>
                            </p:childTnLst>
                          </p:cTn>
                        </p:par>
                        <p:par>
                          <p:cTn id="16" fill="hold">
                            <p:stCondLst>
                              <p:cond delay="3000"/>
                            </p:stCondLst>
                            <p:childTnLst>
                              <p:par>
                                <p:cTn id="17" presetID="12" presetClass="entr" presetSubtype="4" fill="hold" nodeType="afterEffect">
                                  <p:stCondLst>
                                    <p:cond delay="0"/>
                                  </p:stCondLst>
                                  <p:childTnLst>
                                    <p:set>
                                      <p:cBhvr>
                                        <p:cTn id="18" dur="1" fill="hold">
                                          <p:stCondLst>
                                            <p:cond delay="0"/>
                                          </p:stCondLst>
                                        </p:cTn>
                                        <p:tgtEl>
                                          <p:spTgt spid="138244">
                                            <p:txEl>
                                              <p:pRg st="5" end="5"/>
                                            </p:txEl>
                                          </p:spTgt>
                                        </p:tgtEl>
                                        <p:attrNameLst>
                                          <p:attrName>style.visibility</p:attrName>
                                        </p:attrNameLst>
                                      </p:cBhvr>
                                      <p:to>
                                        <p:strVal val="visible"/>
                                      </p:to>
                                    </p:set>
                                    <p:animEffect transition="in" filter="slide(fromBottom)">
                                      <p:cBhvr>
                                        <p:cTn id="19" dur="1000"/>
                                        <p:tgtEl>
                                          <p:spTgt spid="138244">
                                            <p:txEl>
                                              <p:pRg st="5" end="5"/>
                                            </p:txEl>
                                          </p:spTgt>
                                        </p:tgtEl>
                                      </p:cBhvr>
                                    </p:animEffect>
                                  </p:childTnLst>
                                </p:cTn>
                              </p:par>
                            </p:childTnLst>
                          </p:cTn>
                        </p:par>
                        <p:par>
                          <p:cTn id="20" fill="hold">
                            <p:stCondLst>
                              <p:cond delay="4000"/>
                            </p:stCondLst>
                            <p:childTnLst>
                              <p:par>
                                <p:cTn id="21" presetID="12" presetClass="entr" presetSubtype="4" fill="hold" nodeType="afterEffect">
                                  <p:stCondLst>
                                    <p:cond delay="0"/>
                                  </p:stCondLst>
                                  <p:childTnLst>
                                    <p:set>
                                      <p:cBhvr>
                                        <p:cTn id="22" dur="1" fill="hold">
                                          <p:stCondLst>
                                            <p:cond delay="0"/>
                                          </p:stCondLst>
                                        </p:cTn>
                                        <p:tgtEl>
                                          <p:spTgt spid="138244">
                                            <p:txEl>
                                              <p:pRg st="6" end="6"/>
                                            </p:txEl>
                                          </p:spTgt>
                                        </p:tgtEl>
                                        <p:attrNameLst>
                                          <p:attrName>style.visibility</p:attrName>
                                        </p:attrNameLst>
                                      </p:cBhvr>
                                      <p:to>
                                        <p:strVal val="visible"/>
                                      </p:to>
                                    </p:set>
                                    <p:animEffect transition="in" filter="slide(fromBottom)">
                                      <p:cBhvr>
                                        <p:cTn id="23" dur="1000"/>
                                        <p:tgtEl>
                                          <p:spTgt spid="1382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Text Box 5"/>
          <p:cNvSpPr txBox="1">
            <a:spLocks noChangeArrowheads="1"/>
          </p:cNvSpPr>
          <p:nvPr/>
        </p:nvSpPr>
        <p:spPr bwMode="auto">
          <a:xfrm>
            <a:off x="0" y="990600"/>
            <a:ext cx="9144000" cy="5894388"/>
          </a:xfrm>
          <a:prstGeom prst="rect">
            <a:avLst/>
          </a:prstGeom>
          <a:noFill/>
          <a:ln w="9525">
            <a:noFill/>
            <a:miter lim="800000"/>
            <a:headEnd/>
            <a:tailEnd/>
          </a:ln>
          <a:effectLst/>
        </p:spPr>
        <p:txBody>
          <a:bodyPr>
            <a:spAutoFit/>
          </a:bodyPr>
          <a:lstStyle/>
          <a:p>
            <a:pPr>
              <a:defRPr/>
            </a:pPr>
            <a:r>
              <a:rPr lang="en-US" sz="2200" b="1" i="1" u="sng" dirty="0">
                <a:solidFill>
                  <a:srgbClr val="FFCC00"/>
                </a:solidFill>
                <a:effectLst>
                  <a:outerShdw blurRad="38100" dist="38100" dir="2700000" algn="tl">
                    <a:srgbClr val="000000"/>
                  </a:outerShdw>
                </a:effectLst>
                <a:latin typeface="Arial" pitchFamily="34" charset="0"/>
                <a:cs typeface="Times New Roman" pitchFamily="18" charset="0"/>
              </a:rPr>
              <a:t>Step 11: Familiarize yourself with the </a:t>
            </a:r>
            <a:r>
              <a:rPr lang="en-US" sz="2200" b="1" i="1" u="sng" dirty="0" err="1">
                <a:solidFill>
                  <a:srgbClr val="FFCC00"/>
                </a:solidFill>
                <a:effectLst>
                  <a:outerShdw blurRad="38100" dist="38100" dir="2700000" algn="tl">
                    <a:srgbClr val="000000"/>
                  </a:outerShdw>
                </a:effectLst>
                <a:latin typeface="Arial" pitchFamily="34" charset="0"/>
                <a:cs typeface="Times New Roman" pitchFamily="18" charset="0"/>
              </a:rPr>
              <a:t>DoD's</a:t>
            </a:r>
            <a:r>
              <a:rPr lang="en-US" sz="2200" b="1" i="1" u="sng" dirty="0">
                <a:solidFill>
                  <a:srgbClr val="FFCC00"/>
                </a:solidFill>
                <a:effectLst>
                  <a:outerShdw blurRad="38100" dist="38100" dir="2700000" algn="tl">
                    <a:srgbClr val="000000"/>
                  </a:outerShdw>
                </a:effectLst>
                <a:latin typeface="Arial" pitchFamily="34" charset="0"/>
                <a:cs typeface="Times New Roman" pitchFamily="18" charset="0"/>
              </a:rPr>
              <a:t> electronic invoicing capabilities</a:t>
            </a:r>
          </a:p>
          <a:p>
            <a:pPr algn="l">
              <a:defRPr/>
            </a:pPr>
            <a:r>
              <a:rPr lang="en-US" sz="1800" dirty="0">
                <a:solidFill>
                  <a:srgbClr val="FFCC00"/>
                </a:solidFill>
                <a:latin typeface="Arial" pitchFamily="34" charset="0"/>
                <a:cs typeface="Times New Roman" pitchFamily="18" charset="0"/>
              </a:rPr>
              <a:t>We encourage you to register with Wide Area Workflow (WAWF). This tool is </a:t>
            </a:r>
            <a:r>
              <a:rPr lang="en-US" sz="1800" dirty="0" err="1">
                <a:solidFill>
                  <a:srgbClr val="FFCC00"/>
                </a:solidFill>
                <a:latin typeface="Arial" pitchFamily="34" charset="0"/>
                <a:cs typeface="Times New Roman" pitchFamily="18" charset="0"/>
              </a:rPr>
              <a:t>DoD's</a:t>
            </a:r>
            <a:r>
              <a:rPr lang="en-US" sz="1800" dirty="0">
                <a:solidFill>
                  <a:srgbClr val="FFCC00"/>
                </a:solidFill>
                <a:latin typeface="Arial" pitchFamily="34" charset="0"/>
                <a:cs typeface="Times New Roman" pitchFamily="18" charset="0"/>
              </a:rPr>
              <a:t> primary system for the electronic processing of invoices and receiving reports. By submitting your invoices and receiving reports through the Web, Electronic Data Interchange (EDI), or File Transfer Protocol (FTP), they will be routed electronically, resulting in more efficient payments to you. More information on WAWF can be found at </a:t>
            </a:r>
            <a:r>
              <a:rPr lang="en-US" sz="1800" b="1" dirty="0">
                <a:solidFill>
                  <a:srgbClr val="FFCC00"/>
                </a:solidFill>
                <a:latin typeface="Arial" pitchFamily="34" charset="0"/>
                <a:cs typeface="Times New Roman" pitchFamily="18" charset="0"/>
                <a:hlinkClick r:id="rId3"/>
              </a:rPr>
              <a:t>https://wawf.eb.mil</a:t>
            </a:r>
            <a:r>
              <a:rPr lang="en-US" sz="1800" dirty="0">
                <a:solidFill>
                  <a:srgbClr val="FFCC00"/>
                </a:solidFill>
                <a:latin typeface="Arial" pitchFamily="34" charset="0"/>
                <a:cs typeface="Times New Roman" pitchFamily="18" charset="0"/>
              </a:rPr>
              <a:t>.</a:t>
            </a:r>
          </a:p>
          <a:p>
            <a:pPr algn="l">
              <a:defRPr/>
            </a:pPr>
            <a:endParaRPr lang="en-US" sz="800" dirty="0">
              <a:solidFill>
                <a:srgbClr val="FFCC00"/>
              </a:solidFill>
              <a:latin typeface="Arial" pitchFamily="34" charset="0"/>
              <a:cs typeface="Times New Roman" pitchFamily="18" charset="0"/>
            </a:endParaRPr>
          </a:p>
          <a:p>
            <a:pPr>
              <a:defRPr/>
            </a:pPr>
            <a:r>
              <a:rPr lang="en-US" sz="2200" b="1" i="1" u="sng" dirty="0">
                <a:solidFill>
                  <a:srgbClr val="FFCC00"/>
                </a:solidFill>
                <a:effectLst>
                  <a:outerShdw blurRad="38100" dist="38100" dir="2700000" algn="tl">
                    <a:srgbClr val="000000"/>
                  </a:outerShdw>
                </a:effectLst>
                <a:latin typeface="Arial" pitchFamily="34" charset="0"/>
                <a:cs typeface="Times New Roman" pitchFamily="18" charset="0"/>
              </a:rPr>
              <a:t>Step 12: Market your product or service well.</a:t>
            </a:r>
            <a:endParaRPr lang="en-US" sz="2200" i="1" u="sng" dirty="0">
              <a:solidFill>
                <a:srgbClr val="FFCC00"/>
              </a:solidFill>
              <a:effectLst>
                <a:outerShdw blurRad="38100" dist="38100" dir="2700000" algn="tl">
                  <a:srgbClr val="000000"/>
                </a:outerShdw>
              </a:effectLst>
              <a:latin typeface="Arial" pitchFamily="34" charset="0"/>
              <a:cs typeface="Times New Roman" pitchFamily="18" charset="0"/>
            </a:endParaRPr>
          </a:p>
          <a:p>
            <a:pPr algn="l">
              <a:defRPr/>
            </a:pPr>
            <a:r>
              <a:rPr lang="en-US" sz="2200" dirty="0">
                <a:solidFill>
                  <a:srgbClr val="FFCC00"/>
                </a:solidFill>
                <a:latin typeface="Arial" pitchFamily="34" charset="0"/>
                <a:cs typeface="Times New Roman" pitchFamily="18" charset="0"/>
              </a:rPr>
              <a:t> </a:t>
            </a:r>
            <a:r>
              <a:rPr lang="en-US" sz="1800" dirty="0">
                <a:solidFill>
                  <a:srgbClr val="FFCC00"/>
                </a:solidFill>
                <a:latin typeface="Arial" pitchFamily="34" charset="0"/>
                <a:cs typeface="Times New Roman" pitchFamily="18" charset="0"/>
              </a:rPr>
              <a:t>After you have identified your customers, researched their requirements, and familiarized yourself with </a:t>
            </a:r>
            <a:r>
              <a:rPr lang="en-US" sz="1800" dirty="0" err="1">
                <a:solidFill>
                  <a:srgbClr val="FFCC00"/>
                </a:solidFill>
                <a:latin typeface="Arial" pitchFamily="34" charset="0"/>
                <a:cs typeface="Times New Roman" pitchFamily="18" charset="0"/>
              </a:rPr>
              <a:t>DoD</a:t>
            </a:r>
            <a:r>
              <a:rPr lang="en-US" sz="1800" dirty="0">
                <a:solidFill>
                  <a:srgbClr val="FFCC00"/>
                </a:solidFill>
                <a:latin typeface="Arial" pitchFamily="34" charset="0"/>
                <a:cs typeface="Times New Roman" pitchFamily="18" charset="0"/>
              </a:rPr>
              <a:t> procurement regulations and strategies, it is time to market your product or service. Present your capabilities directly to the </a:t>
            </a:r>
            <a:r>
              <a:rPr lang="en-US" sz="1800" dirty="0" err="1">
                <a:solidFill>
                  <a:srgbClr val="FFCC00"/>
                </a:solidFill>
                <a:latin typeface="Arial" pitchFamily="34" charset="0"/>
                <a:cs typeface="Times New Roman" pitchFamily="18" charset="0"/>
              </a:rPr>
              <a:t>DoD</a:t>
            </a:r>
            <a:r>
              <a:rPr lang="en-US" sz="1800" dirty="0">
                <a:solidFill>
                  <a:srgbClr val="FFCC00"/>
                </a:solidFill>
                <a:latin typeface="Arial" pitchFamily="34" charset="0"/>
                <a:cs typeface="Times New Roman" pitchFamily="18" charset="0"/>
              </a:rPr>
              <a:t> activities that buy your products or services. Realize that, like you, their time is valuable, but if the match is a good one, you can provide them with a cost-effective, quality solution to their requirements.</a:t>
            </a:r>
          </a:p>
          <a:p>
            <a:pPr algn="l">
              <a:defRPr/>
            </a:pPr>
            <a:endParaRPr lang="en-US" sz="800" b="1" dirty="0">
              <a:solidFill>
                <a:srgbClr val="FFCC00"/>
              </a:solidFill>
              <a:latin typeface="Arial" pitchFamily="34" charset="0"/>
              <a:cs typeface="Times New Roman" pitchFamily="18" charset="0"/>
            </a:endParaRPr>
          </a:p>
          <a:p>
            <a:pPr>
              <a:defRPr/>
            </a:pPr>
            <a:r>
              <a:rPr lang="en-US" sz="2400" b="1" i="1" u="sng" dirty="0">
                <a:solidFill>
                  <a:srgbClr val="FFCC00"/>
                </a:solidFill>
                <a:effectLst>
                  <a:outerShdw blurRad="38100" dist="38100" dir="2700000" algn="tl">
                    <a:srgbClr val="000000"/>
                  </a:outerShdw>
                </a:effectLst>
                <a:latin typeface="Arial" pitchFamily="34" charset="0"/>
                <a:cs typeface="Times New Roman" pitchFamily="18" charset="0"/>
              </a:rPr>
              <a:t>Good Luck!</a:t>
            </a:r>
            <a:endParaRPr lang="en-US" sz="1800" dirty="0">
              <a:latin typeface="Arial" pitchFamily="34" charset="0"/>
            </a:endParaRPr>
          </a:p>
        </p:txBody>
      </p:sp>
      <p:sp>
        <p:nvSpPr>
          <p:cNvPr id="111623" name="Rectangle 7"/>
          <p:cNvSpPr>
            <a:spLocks noGrp="1" noChangeArrowheads="1"/>
          </p:cNvSpPr>
          <p:nvPr>
            <p:ph type="title"/>
          </p:nvPr>
        </p:nvSpPr>
        <p:spPr>
          <a:xfrm>
            <a:off x="0" y="152400"/>
            <a:ext cx="9144000" cy="685800"/>
          </a:xfrm>
        </p:spPr>
        <p:txBody>
          <a:bodyPr/>
          <a:lstStyle/>
          <a:p>
            <a:pPr>
              <a:defRPr/>
            </a:pPr>
            <a:r>
              <a:rPr lang="en-US" sz="3200" smtClean="0">
                <a:solidFill>
                  <a:srgbClr val="FFCC00"/>
                </a:solidFill>
                <a:effectLst>
                  <a:outerShdw blurRad="38100" dist="38100" dir="2700000" algn="tl">
                    <a:srgbClr val="000000"/>
                  </a:outerShdw>
                </a:effectLst>
              </a:rPr>
              <a:t>Doing Business with the DoD</a:t>
            </a:r>
            <a:endParaRPr lang="en-US" sz="3200"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1621">
                                            <p:txEl>
                                              <p:pRg st="0" end="0"/>
                                            </p:txEl>
                                          </p:spTgt>
                                        </p:tgtEl>
                                        <p:attrNameLst>
                                          <p:attrName>style.visibility</p:attrName>
                                        </p:attrNameLst>
                                      </p:cBhvr>
                                      <p:to>
                                        <p:strVal val="visible"/>
                                      </p:to>
                                    </p:set>
                                    <p:animEffect transition="in" filter="slide(fromBottom)">
                                      <p:cBhvr>
                                        <p:cTn id="7" dur="1000"/>
                                        <p:tgtEl>
                                          <p:spTgt spid="111621">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111621">
                                            <p:txEl>
                                              <p:pRg st="1" end="1"/>
                                            </p:txEl>
                                          </p:spTgt>
                                        </p:tgtEl>
                                        <p:attrNameLst>
                                          <p:attrName>style.visibility</p:attrName>
                                        </p:attrNameLst>
                                      </p:cBhvr>
                                      <p:to>
                                        <p:strVal val="visible"/>
                                      </p:to>
                                    </p:set>
                                    <p:animEffect transition="in" filter="slide(fromBottom)">
                                      <p:cBhvr>
                                        <p:cTn id="11" dur="1000"/>
                                        <p:tgtEl>
                                          <p:spTgt spid="111621">
                                            <p:txEl>
                                              <p:pRg st="1" end="1"/>
                                            </p:txEl>
                                          </p:spTgt>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111621">
                                            <p:txEl>
                                              <p:pRg st="3" end="3"/>
                                            </p:txEl>
                                          </p:spTgt>
                                        </p:tgtEl>
                                        <p:attrNameLst>
                                          <p:attrName>style.visibility</p:attrName>
                                        </p:attrNameLst>
                                      </p:cBhvr>
                                      <p:to>
                                        <p:strVal val="visible"/>
                                      </p:to>
                                    </p:set>
                                    <p:animEffect transition="in" filter="slide(fromBottom)">
                                      <p:cBhvr>
                                        <p:cTn id="15" dur="1000"/>
                                        <p:tgtEl>
                                          <p:spTgt spid="111621">
                                            <p:txEl>
                                              <p:pRg st="3" end="3"/>
                                            </p:txEl>
                                          </p:spTgt>
                                        </p:tgtEl>
                                      </p:cBhvr>
                                    </p:animEffect>
                                  </p:childTnLst>
                                </p:cTn>
                              </p:par>
                            </p:childTnLst>
                          </p:cTn>
                        </p:par>
                        <p:par>
                          <p:cTn id="16" fill="hold">
                            <p:stCondLst>
                              <p:cond delay="3000"/>
                            </p:stCondLst>
                            <p:childTnLst>
                              <p:par>
                                <p:cTn id="17" presetID="12" presetClass="entr" presetSubtype="4" fill="hold" nodeType="afterEffect">
                                  <p:stCondLst>
                                    <p:cond delay="0"/>
                                  </p:stCondLst>
                                  <p:childTnLst>
                                    <p:set>
                                      <p:cBhvr>
                                        <p:cTn id="18" dur="1" fill="hold">
                                          <p:stCondLst>
                                            <p:cond delay="0"/>
                                          </p:stCondLst>
                                        </p:cTn>
                                        <p:tgtEl>
                                          <p:spTgt spid="111621">
                                            <p:txEl>
                                              <p:pRg st="4" end="4"/>
                                            </p:txEl>
                                          </p:spTgt>
                                        </p:tgtEl>
                                        <p:attrNameLst>
                                          <p:attrName>style.visibility</p:attrName>
                                        </p:attrNameLst>
                                      </p:cBhvr>
                                      <p:to>
                                        <p:strVal val="visible"/>
                                      </p:to>
                                    </p:set>
                                    <p:animEffect transition="in" filter="slide(fromBottom)">
                                      <p:cBhvr>
                                        <p:cTn id="19" dur="1000"/>
                                        <p:tgtEl>
                                          <p:spTgt spid="111621">
                                            <p:txEl>
                                              <p:pRg st="4" end="4"/>
                                            </p:txEl>
                                          </p:spTgt>
                                        </p:tgtEl>
                                      </p:cBhvr>
                                    </p:animEffect>
                                  </p:childTnLst>
                                </p:cTn>
                              </p:par>
                            </p:childTnLst>
                          </p:cTn>
                        </p:par>
                        <p:par>
                          <p:cTn id="20" fill="hold">
                            <p:stCondLst>
                              <p:cond delay="4000"/>
                            </p:stCondLst>
                            <p:childTnLst>
                              <p:par>
                                <p:cTn id="21" presetID="12" presetClass="entr" presetSubtype="4" fill="hold" nodeType="afterEffect">
                                  <p:stCondLst>
                                    <p:cond delay="0"/>
                                  </p:stCondLst>
                                  <p:childTnLst>
                                    <p:set>
                                      <p:cBhvr>
                                        <p:cTn id="22" dur="1" fill="hold">
                                          <p:stCondLst>
                                            <p:cond delay="0"/>
                                          </p:stCondLst>
                                        </p:cTn>
                                        <p:tgtEl>
                                          <p:spTgt spid="111621">
                                            <p:txEl>
                                              <p:pRg st="6" end="6"/>
                                            </p:txEl>
                                          </p:spTgt>
                                        </p:tgtEl>
                                        <p:attrNameLst>
                                          <p:attrName>style.visibility</p:attrName>
                                        </p:attrNameLst>
                                      </p:cBhvr>
                                      <p:to>
                                        <p:strVal val="visible"/>
                                      </p:to>
                                    </p:set>
                                    <p:animEffect transition="in" filter="slide(fromBottom)">
                                      <p:cBhvr>
                                        <p:cTn id="23" dur="1000"/>
                                        <p:tgtEl>
                                          <p:spTgt spid="1116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28600"/>
            <a:ext cx="9144000" cy="609600"/>
          </a:xfrm>
        </p:spPr>
        <p:txBody>
          <a:bodyPr/>
          <a:lstStyle/>
          <a:p>
            <a:pPr eaLnBrk="1" fontAlgn="auto" hangingPunct="1">
              <a:spcAft>
                <a:spcPts val="0"/>
              </a:spcAft>
              <a:defRPr/>
            </a:pPr>
            <a:r>
              <a:rPr lang="en-US" sz="3200" dirty="0">
                <a:solidFill>
                  <a:srgbClr val="FFCC00"/>
                </a:solidFill>
                <a:effectLst>
                  <a:outerShdw blurRad="38100" dist="38100" dir="2700000" algn="tl">
                    <a:srgbClr val="000000"/>
                  </a:outerShdw>
                </a:effectLst>
              </a:rPr>
              <a:t>Subcontracting</a:t>
            </a:r>
            <a:endParaRPr lang="en-US" sz="3200" dirty="0">
              <a:solidFill>
                <a:schemeClr val="tx2">
                  <a:satMod val="200000"/>
                </a:schemeClr>
              </a:solidFill>
            </a:endParaRPr>
          </a:p>
        </p:txBody>
      </p:sp>
      <p:sp>
        <p:nvSpPr>
          <p:cNvPr id="18443" name="Rectangle 11"/>
          <p:cNvSpPr>
            <a:spLocks noGrp="1" noChangeArrowheads="1"/>
          </p:cNvSpPr>
          <p:nvPr>
            <p:ph idx="1"/>
          </p:nvPr>
        </p:nvSpPr>
        <p:spPr>
          <a:xfrm>
            <a:off x="0" y="1600200"/>
            <a:ext cx="9144000" cy="5257800"/>
          </a:xfrm>
        </p:spPr>
        <p:txBody>
          <a:bodyPr>
            <a:noAutofit/>
          </a:bodyPr>
          <a:lstStyle/>
          <a:p>
            <a:pPr marL="740664" lvl="1" eaLnBrk="1" fontAlgn="auto" hangingPunct="1">
              <a:spcAft>
                <a:spcPts val="0"/>
              </a:spcAft>
              <a:buFont typeface="Symbol" pitchFamily="18" charset="2"/>
              <a:buChar char="¨"/>
              <a:defRPr/>
            </a:pPr>
            <a:r>
              <a:rPr lang="en-US" sz="2400" dirty="0" smtClean="0">
                <a:solidFill>
                  <a:srgbClr val="FFCC00"/>
                </a:solidFill>
                <a:effectLst>
                  <a:outerShdw blurRad="38100" dist="38100" dir="2700000" algn="tl">
                    <a:srgbClr val="000000">
                      <a:alpha val="43137"/>
                    </a:srgbClr>
                  </a:outerShdw>
                </a:effectLst>
                <a:latin typeface="Arial" pitchFamily="34" charset="0"/>
              </a:rPr>
              <a:t>23% of prime contracts for small businesses</a:t>
            </a:r>
          </a:p>
          <a:p>
            <a:pPr marL="740664" lvl="1" eaLnBrk="1" fontAlgn="auto" hangingPunct="1">
              <a:spcAft>
                <a:spcPts val="0"/>
              </a:spcAft>
              <a:buFontTx/>
              <a:buNone/>
              <a:defRPr/>
            </a:pPr>
            <a:endParaRPr lang="en-US" sz="2400" dirty="0">
              <a:solidFill>
                <a:srgbClr val="FFCC00"/>
              </a:solidFill>
              <a:effectLst>
                <a:outerShdw blurRad="38100" dist="38100" dir="2700000" algn="tl">
                  <a:srgbClr val="000000">
                    <a:alpha val="43137"/>
                  </a:srgbClr>
                </a:outerShdw>
              </a:effectLst>
              <a:latin typeface="Arial" pitchFamily="34" charset="0"/>
            </a:endParaRPr>
          </a:p>
          <a:p>
            <a:pPr marL="740664" lvl="1" eaLnBrk="1" fontAlgn="auto" hangingPunct="1">
              <a:spcAft>
                <a:spcPts val="0"/>
              </a:spcAft>
              <a:buFont typeface="Symbol" pitchFamily="18" charset="2"/>
              <a:buChar char="¨"/>
              <a:defRPr/>
            </a:pPr>
            <a:r>
              <a:rPr lang="en-US" sz="2400" dirty="0">
                <a:solidFill>
                  <a:srgbClr val="FFCC00"/>
                </a:solidFill>
                <a:effectLst>
                  <a:outerShdw blurRad="38100" dist="38100" dir="2700000" algn="tl">
                    <a:srgbClr val="000000">
                      <a:alpha val="43137"/>
                    </a:srgbClr>
                  </a:outerShdw>
                </a:effectLst>
                <a:latin typeface="Arial" pitchFamily="34" charset="0"/>
              </a:rPr>
              <a:t>5% of prime contracts and subcontracts for </a:t>
            </a:r>
            <a:r>
              <a:rPr lang="en-US" sz="2400" dirty="0" smtClean="0">
                <a:solidFill>
                  <a:srgbClr val="FFCC00"/>
                </a:solidFill>
                <a:effectLst>
                  <a:outerShdw blurRad="38100" dist="38100" dir="2700000" algn="tl">
                    <a:srgbClr val="000000">
                      <a:alpha val="43137"/>
                    </a:srgbClr>
                  </a:outerShdw>
                </a:effectLst>
                <a:latin typeface="Arial" pitchFamily="34" charset="0"/>
              </a:rPr>
              <a:t>SDBs</a:t>
            </a:r>
          </a:p>
          <a:p>
            <a:pPr marL="740664" lvl="1" eaLnBrk="1" fontAlgn="auto" hangingPunct="1">
              <a:spcAft>
                <a:spcPts val="0"/>
              </a:spcAft>
              <a:buFontTx/>
              <a:buNone/>
              <a:defRPr/>
            </a:pPr>
            <a:endParaRPr lang="en-US" sz="2400" dirty="0">
              <a:solidFill>
                <a:srgbClr val="FFCC00"/>
              </a:solidFill>
              <a:effectLst>
                <a:outerShdw blurRad="38100" dist="38100" dir="2700000" algn="tl">
                  <a:srgbClr val="000000">
                    <a:alpha val="43137"/>
                  </a:srgbClr>
                </a:outerShdw>
              </a:effectLst>
              <a:latin typeface="Arial" pitchFamily="34" charset="0"/>
            </a:endParaRPr>
          </a:p>
          <a:p>
            <a:pPr marL="740664" lvl="1" eaLnBrk="1" fontAlgn="auto" hangingPunct="1">
              <a:spcAft>
                <a:spcPts val="0"/>
              </a:spcAft>
              <a:buFont typeface="Symbol" pitchFamily="18" charset="2"/>
              <a:buChar char="¨"/>
              <a:defRPr/>
            </a:pPr>
            <a:r>
              <a:rPr lang="en-US" sz="2400" dirty="0">
                <a:solidFill>
                  <a:srgbClr val="FFCC00"/>
                </a:solidFill>
                <a:effectLst>
                  <a:outerShdw blurRad="38100" dist="38100" dir="2700000" algn="tl">
                    <a:srgbClr val="000000">
                      <a:alpha val="43137"/>
                    </a:srgbClr>
                  </a:outerShdw>
                </a:effectLst>
                <a:latin typeface="Arial" pitchFamily="34" charset="0"/>
              </a:rPr>
              <a:t>5% of prime contracts and subcontracts for </a:t>
            </a:r>
            <a:r>
              <a:rPr lang="en-US" sz="2400" dirty="0" smtClean="0">
                <a:solidFill>
                  <a:srgbClr val="FFCC00"/>
                </a:solidFill>
                <a:effectLst>
                  <a:outerShdw blurRad="38100" dist="38100" dir="2700000" algn="tl">
                    <a:srgbClr val="000000">
                      <a:alpha val="43137"/>
                    </a:srgbClr>
                  </a:outerShdw>
                </a:effectLst>
                <a:latin typeface="Arial" pitchFamily="34" charset="0"/>
              </a:rPr>
              <a:t>WOSBs</a:t>
            </a:r>
          </a:p>
          <a:p>
            <a:pPr marL="740664" lvl="1" eaLnBrk="1" fontAlgn="auto" hangingPunct="1">
              <a:spcAft>
                <a:spcPts val="0"/>
              </a:spcAft>
              <a:buFontTx/>
              <a:buNone/>
              <a:defRPr/>
            </a:pPr>
            <a:endParaRPr lang="en-US" sz="2400" dirty="0">
              <a:solidFill>
                <a:srgbClr val="FFCC00"/>
              </a:solidFill>
              <a:effectLst>
                <a:outerShdw blurRad="38100" dist="38100" dir="2700000" algn="tl">
                  <a:srgbClr val="000000">
                    <a:alpha val="43137"/>
                  </a:srgbClr>
                </a:outerShdw>
              </a:effectLst>
              <a:latin typeface="Arial" pitchFamily="34" charset="0"/>
            </a:endParaRPr>
          </a:p>
          <a:p>
            <a:pPr marL="740664" lvl="1" eaLnBrk="1" fontAlgn="auto" hangingPunct="1">
              <a:spcAft>
                <a:spcPts val="0"/>
              </a:spcAft>
              <a:buFont typeface="Symbol" pitchFamily="18" charset="2"/>
              <a:buChar char="¨"/>
              <a:defRPr/>
            </a:pPr>
            <a:r>
              <a:rPr lang="en-US" sz="2400" dirty="0" smtClean="0">
                <a:solidFill>
                  <a:srgbClr val="FFCC00"/>
                </a:solidFill>
                <a:effectLst>
                  <a:outerShdw blurRad="38100" dist="38100" dir="2700000" algn="tl">
                    <a:srgbClr val="000000">
                      <a:alpha val="43137"/>
                    </a:srgbClr>
                  </a:outerShdw>
                </a:effectLst>
                <a:latin typeface="Arial" pitchFamily="34" charset="0"/>
              </a:rPr>
              <a:t>3% of prime contracts and subcontracts for HUBZone small businesses</a:t>
            </a:r>
          </a:p>
          <a:p>
            <a:pPr marL="740664" lvl="1" eaLnBrk="1" fontAlgn="auto" hangingPunct="1">
              <a:spcAft>
                <a:spcPts val="0"/>
              </a:spcAft>
              <a:buFont typeface="Symbol" pitchFamily="18" charset="2"/>
              <a:buChar char="¨"/>
              <a:defRPr/>
            </a:pPr>
            <a:endParaRPr lang="en-US" sz="2400" dirty="0">
              <a:solidFill>
                <a:srgbClr val="FFCC00"/>
              </a:solidFill>
              <a:effectLst>
                <a:outerShdw blurRad="38100" dist="38100" dir="2700000" algn="tl">
                  <a:srgbClr val="000000">
                    <a:alpha val="43137"/>
                  </a:srgbClr>
                </a:outerShdw>
              </a:effectLst>
              <a:latin typeface="Arial" pitchFamily="34" charset="0"/>
            </a:endParaRPr>
          </a:p>
          <a:p>
            <a:pPr marL="740664" lvl="1" eaLnBrk="1" fontAlgn="auto" hangingPunct="1">
              <a:spcAft>
                <a:spcPts val="0"/>
              </a:spcAft>
              <a:buFont typeface="Symbol" pitchFamily="18" charset="2"/>
              <a:buChar char="¨"/>
              <a:defRPr/>
            </a:pPr>
            <a:r>
              <a:rPr lang="en-US" sz="2400" dirty="0">
                <a:solidFill>
                  <a:srgbClr val="FFCC00"/>
                </a:solidFill>
                <a:effectLst>
                  <a:outerShdw blurRad="38100" dist="38100" dir="2700000" algn="tl">
                    <a:srgbClr val="000000">
                      <a:alpha val="43137"/>
                    </a:srgbClr>
                  </a:outerShdw>
                </a:effectLst>
                <a:latin typeface="Arial" pitchFamily="34" charset="0"/>
              </a:rPr>
              <a:t>3% of prime contracts and subcontracts for service-disabled veteran businesses</a:t>
            </a:r>
          </a:p>
        </p:txBody>
      </p:sp>
      <p:sp>
        <p:nvSpPr>
          <p:cNvPr id="18445" name="Text Box 13"/>
          <p:cNvSpPr txBox="1">
            <a:spLocks noChangeArrowheads="1"/>
          </p:cNvSpPr>
          <p:nvPr/>
        </p:nvSpPr>
        <p:spPr bwMode="auto">
          <a:xfrm>
            <a:off x="0" y="990600"/>
            <a:ext cx="9144000" cy="523875"/>
          </a:xfrm>
          <a:prstGeom prst="rect">
            <a:avLst/>
          </a:prstGeom>
          <a:noFill/>
          <a:ln w="9525">
            <a:noFill/>
            <a:miter lim="800000"/>
            <a:headEnd/>
            <a:tailEnd/>
          </a:ln>
          <a:effectLst/>
        </p:spPr>
        <p:txBody>
          <a:bodyPr>
            <a:spAutoFit/>
          </a:bodyPr>
          <a:lstStyle/>
          <a:p>
            <a:pPr>
              <a:defRPr/>
            </a:pPr>
            <a:r>
              <a:rPr lang="en-US" u="sng" dirty="0">
                <a:solidFill>
                  <a:srgbClr val="FFCC00"/>
                </a:solidFill>
                <a:effectLst>
                  <a:outerShdw blurRad="38100" dist="38100" dir="2700000" algn="tl">
                    <a:srgbClr val="000000">
                      <a:alpha val="43137"/>
                    </a:srgbClr>
                  </a:outerShdw>
                </a:effectLst>
                <a:latin typeface="Arial" pitchFamily="34" charset="0"/>
              </a:rPr>
              <a:t>Prime contractor and federal agency goals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445">
                                            <p:txEl>
                                              <p:pRg st="0" end="0"/>
                                            </p:txEl>
                                          </p:spTgt>
                                        </p:tgtEl>
                                        <p:attrNameLst>
                                          <p:attrName>style.visibility</p:attrName>
                                        </p:attrNameLst>
                                      </p:cBhvr>
                                      <p:to>
                                        <p:strVal val="visible"/>
                                      </p:to>
                                    </p:set>
                                    <p:anim calcmode="lin" valueType="num">
                                      <p:cBhvr additive="base">
                                        <p:cTn id="7" dur="500" fill="hold"/>
                                        <p:tgtEl>
                                          <p:spTgt spid="184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4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7" presetClass="entr" presetSubtype="2" fill="hold" nodeType="afterEffect">
                                  <p:stCondLst>
                                    <p:cond delay="0"/>
                                  </p:stCondLst>
                                  <p:childTnLst>
                                    <p:set>
                                      <p:cBhvr>
                                        <p:cTn id="11" dur="1" fill="hold">
                                          <p:stCondLst>
                                            <p:cond delay="0"/>
                                          </p:stCondLst>
                                        </p:cTn>
                                        <p:tgtEl>
                                          <p:spTgt spid="18443">
                                            <p:txEl>
                                              <p:pRg st="0" end="0"/>
                                            </p:txEl>
                                          </p:spTgt>
                                        </p:tgtEl>
                                        <p:attrNameLst>
                                          <p:attrName>style.visibility</p:attrName>
                                        </p:attrNameLst>
                                      </p:cBhvr>
                                      <p:to>
                                        <p:strVal val="visible"/>
                                      </p:to>
                                    </p:set>
                                    <p:anim calcmode="lin" valueType="num">
                                      <p:cBhvr additive="base">
                                        <p:cTn id="12" dur="2000" fill="hold"/>
                                        <p:tgtEl>
                                          <p:spTgt spid="18443">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1844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7" presetClass="entr" presetSubtype="2" fill="hold" nodeType="afterEffect">
                                  <p:stCondLst>
                                    <p:cond delay="0"/>
                                  </p:stCondLst>
                                  <p:childTnLst>
                                    <p:set>
                                      <p:cBhvr>
                                        <p:cTn id="16" dur="1" fill="hold">
                                          <p:stCondLst>
                                            <p:cond delay="0"/>
                                          </p:stCondLst>
                                        </p:cTn>
                                        <p:tgtEl>
                                          <p:spTgt spid="18443">
                                            <p:txEl>
                                              <p:pRg st="2" end="2"/>
                                            </p:txEl>
                                          </p:spTgt>
                                        </p:tgtEl>
                                        <p:attrNameLst>
                                          <p:attrName>style.visibility</p:attrName>
                                        </p:attrNameLst>
                                      </p:cBhvr>
                                      <p:to>
                                        <p:strVal val="visible"/>
                                      </p:to>
                                    </p:set>
                                    <p:anim calcmode="lin" valueType="num">
                                      <p:cBhvr additive="base">
                                        <p:cTn id="17" dur="2000" fill="hold"/>
                                        <p:tgtEl>
                                          <p:spTgt spid="18443">
                                            <p:txEl>
                                              <p:pRg st="2" end="2"/>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1844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7" presetClass="entr" presetSubtype="2" fill="hold" nodeType="afterEffect">
                                  <p:stCondLst>
                                    <p:cond delay="0"/>
                                  </p:stCondLst>
                                  <p:childTnLst>
                                    <p:set>
                                      <p:cBhvr>
                                        <p:cTn id="21" dur="1" fill="hold">
                                          <p:stCondLst>
                                            <p:cond delay="0"/>
                                          </p:stCondLst>
                                        </p:cTn>
                                        <p:tgtEl>
                                          <p:spTgt spid="18443">
                                            <p:txEl>
                                              <p:pRg st="4" end="4"/>
                                            </p:txEl>
                                          </p:spTgt>
                                        </p:tgtEl>
                                        <p:attrNameLst>
                                          <p:attrName>style.visibility</p:attrName>
                                        </p:attrNameLst>
                                      </p:cBhvr>
                                      <p:to>
                                        <p:strVal val="visible"/>
                                      </p:to>
                                    </p:set>
                                    <p:anim calcmode="lin" valueType="num">
                                      <p:cBhvr additive="base">
                                        <p:cTn id="22" dur="2000" fill="hold"/>
                                        <p:tgtEl>
                                          <p:spTgt spid="18443">
                                            <p:txEl>
                                              <p:pRg st="4" end="4"/>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18443">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6500"/>
                            </p:stCondLst>
                            <p:childTnLst>
                              <p:par>
                                <p:cTn id="25" presetID="7" presetClass="entr" presetSubtype="2" fill="hold" nodeType="afterEffect">
                                  <p:stCondLst>
                                    <p:cond delay="0"/>
                                  </p:stCondLst>
                                  <p:childTnLst>
                                    <p:set>
                                      <p:cBhvr>
                                        <p:cTn id="26" dur="1" fill="hold">
                                          <p:stCondLst>
                                            <p:cond delay="0"/>
                                          </p:stCondLst>
                                        </p:cTn>
                                        <p:tgtEl>
                                          <p:spTgt spid="18443">
                                            <p:txEl>
                                              <p:pRg st="6" end="6"/>
                                            </p:txEl>
                                          </p:spTgt>
                                        </p:tgtEl>
                                        <p:attrNameLst>
                                          <p:attrName>style.visibility</p:attrName>
                                        </p:attrNameLst>
                                      </p:cBhvr>
                                      <p:to>
                                        <p:strVal val="visible"/>
                                      </p:to>
                                    </p:set>
                                    <p:anim calcmode="lin" valueType="num">
                                      <p:cBhvr additive="base">
                                        <p:cTn id="27" dur="2000" fill="hold"/>
                                        <p:tgtEl>
                                          <p:spTgt spid="18443">
                                            <p:txEl>
                                              <p:pRg st="6" end="6"/>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18443">
                                            <p:txEl>
                                              <p:pRg st="6" end="6"/>
                                            </p:txEl>
                                          </p:spTgt>
                                        </p:tgtEl>
                                        <p:attrNameLst>
                                          <p:attrName>ppt_y</p:attrName>
                                        </p:attrNameLst>
                                      </p:cBhvr>
                                      <p:tavLst>
                                        <p:tav tm="0">
                                          <p:val>
                                            <p:strVal val="#ppt_y"/>
                                          </p:val>
                                        </p:tav>
                                        <p:tav tm="100000">
                                          <p:val>
                                            <p:strVal val="#ppt_y"/>
                                          </p:val>
                                        </p:tav>
                                      </p:tavLst>
                                    </p:anim>
                                  </p:childTnLst>
                                </p:cTn>
                              </p:par>
                            </p:childTnLst>
                          </p:cTn>
                        </p:par>
                        <p:par>
                          <p:cTn id="29" fill="hold">
                            <p:stCondLst>
                              <p:cond delay="8500"/>
                            </p:stCondLst>
                            <p:childTnLst>
                              <p:par>
                                <p:cTn id="30" presetID="7" presetClass="entr" presetSubtype="2" fill="hold" nodeType="afterEffect">
                                  <p:stCondLst>
                                    <p:cond delay="0"/>
                                  </p:stCondLst>
                                  <p:childTnLst>
                                    <p:set>
                                      <p:cBhvr>
                                        <p:cTn id="31" dur="1" fill="hold">
                                          <p:stCondLst>
                                            <p:cond delay="0"/>
                                          </p:stCondLst>
                                        </p:cTn>
                                        <p:tgtEl>
                                          <p:spTgt spid="18443">
                                            <p:txEl>
                                              <p:pRg st="8" end="8"/>
                                            </p:txEl>
                                          </p:spTgt>
                                        </p:tgtEl>
                                        <p:attrNameLst>
                                          <p:attrName>style.visibility</p:attrName>
                                        </p:attrNameLst>
                                      </p:cBhvr>
                                      <p:to>
                                        <p:strVal val="visible"/>
                                      </p:to>
                                    </p:set>
                                    <p:anim calcmode="lin" valueType="num">
                                      <p:cBhvr additive="base">
                                        <p:cTn id="32" dur="2000" fill="hold"/>
                                        <p:tgtEl>
                                          <p:spTgt spid="18443">
                                            <p:txEl>
                                              <p:pRg st="8" end="8"/>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1844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76200" y="1239838"/>
            <a:ext cx="9067800" cy="5389562"/>
          </a:xfrm>
          <a:prstGeom prst="rect">
            <a:avLst/>
          </a:prstGeom>
          <a:noFill/>
          <a:ln w="9525">
            <a:noFill/>
            <a:miter lim="800000"/>
            <a:headEnd/>
            <a:tailEnd/>
          </a:ln>
        </p:spPr>
        <p:txBody>
          <a:bodyPr/>
          <a:lstStyle/>
          <a:p>
            <a:pPr marL="342900" indent="-342900" algn="l">
              <a:spcBef>
                <a:spcPct val="20000"/>
              </a:spcBef>
              <a:buFontTx/>
              <a:buChar char="•"/>
            </a:pPr>
            <a:r>
              <a:rPr lang="en-US" sz="1800" dirty="0">
                <a:solidFill>
                  <a:srgbClr val="FFCC00"/>
                </a:solidFill>
                <a:latin typeface="Arial" pitchFamily="34" charset="0"/>
                <a:cs typeface="Arial" pitchFamily="34" charset="0"/>
              </a:rPr>
              <a:t>As a small business engaged in subcontracting, be sure you understand the terms and conditions of your contract with the prime contractor before agreeing to serve as a subcontractor. Ask:</a:t>
            </a:r>
          </a:p>
          <a:p>
            <a:pPr marL="742950" lvl="1" indent="-285750" algn="l">
              <a:spcBef>
                <a:spcPct val="20000"/>
              </a:spcBef>
              <a:buFontTx/>
              <a:buChar char="–"/>
            </a:pPr>
            <a:r>
              <a:rPr lang="en-US" sz="1800" b="1" i="1" u="sng" dirty="0">
                <a:solidFill>
                  <a:srgbClr val="FFCC00"/>
                </a:solidFill>
                <a:latin typeface="Arial" pitchFamily="34" charset="0"/>
                <a:cs typeface="Arial" pitchFamily="34" charset="0"/>
              </a:rPr>
              <a:t>How and when will I receive compensation from the prime contractor? </a:t>
            </a:r>
          </a:p>
          <a:p>
            <a:pPr marL="742950" lvl="1" indent="-285750" algn="l">
              <a:spcBef>
                <a:spcPct val="20000"/>
              </a:spcBef>
              <a:buFontTx/>
              <a:buChar char="–"/>
            </a:pPr>
            <a:r>
              <a:rPr lang="en-US" sz="1800" b="1" i="1" u="sng" dirty="0">
                <a:solidFill>
                  <a:srgbClr val="FFCC00"/>
                </a:solidFill>
                <a:latin typeface="Arial" pitchFamily="34" charset="0"/>
                <a:cs typeface="Arial" pitchFamily="34" charset="0"/>
              </a:rPr>
              <a:t>How much can I rely on the prime contractor for special tools, engineering advice, information on manufacturing methods, etc.? </a:t>
            </a:r>
          </a:p>
          <a:p>
            <a:pPr marL="742950" lvl="1" indent="-285750" algn="l">
              <a:spcBef>
                <a:spcPct val="20000"/>
              </a:spcBef>
              <a:buFontTx/>
              <a:buChar char="–"/>
            </a:pPr>
            <a:r>
              <a:rPr lang="en-US" sz="1800" b="1" i="1" u="sng" dirty="0">
                <a:solidFill>
                  <a:srgbClr val="FFCC00"/>
                </a:solidFill>
                <a:latin typeface="Arial" pitchFamily="34" charset="0"/>
                <a:cs typeface="Arial" pitchFamily="34" charset="0"/>
              </a:rPr>
              <a:t>How will quality control and inspection procedures be applied to my subcontract?</a:t>
            </a:r>
            <a:r>
              <a:rPr lang="en-US" sz="1800" u="sng" dirty="0">
                <a:solidFill>
                  <a:srgbClr val="FFCC00"/>
                </a:solidFill>
                <a:latin typeface="Arial" pitchFamily="34" charset="0"/>
                <a:cs typeface="Arial" pitchFamily="34" charset="0"/>
              </a:rPr>
              <a:t> </a:t>
            </a:r>
          </a:p>
          <a:p>
            <a:pPr marL="342900" indent="-342900" algn="l">
              <a:spcBef>
                <a:spcPct val="20000"/>
              </a:spcBef>
              <a:buFontTx/>
              <a:buChar char="•"/>
            </a:pPr>
            <a:r>
              <a:rPr lang="en-US" sz="1800" dirty="0">
                <a:solidFill>
                  <a:srgbClr val="FFCC00"/>
                </a:solidFill>
                <a:latin typeface="Arial" pitchFamily="34" charset="0"/>
              </a:rPr>
              <a:t>Use </a:t>
            </a:r>
            <a:r>
              <a:rPr lang="en-US" sz="1800" dirty="0">
                <a:solidFill>
                  <a:srgbClr val="FFCC00"/>
                </a:solidFill>
                <a:latin typeface="Arial" pitchFamily="34" charset="0"/>
                <a:hlinkClick r:id="rId3"/>
              </a:rPr>
              <a:t>prime list </a:t>
            </a:r>
            <a:r>
              <a:rPr lang="en-US" sz="1800" dirty="0">
                <a:solidFill>
                  <a:srgbClr val="FFCC00"/>
                </a:solidFill>
                <a:latin typeface="Arial" pitchFamily="34" charset="0"/>
              </a:rPr>
              <a:t>to make contacts and market your business. (</a:t>
            </a:r>
            <a:r>
              <a:rPr lang="en-US" sz="1800" dirty="0">
                <a:solidFill>
                  <a:srgbClr val="FFCC00"/>
                </a:solidFill>
                <a:latin typeface="Arial" pitchFamily="34" charset="0"/>
                <a:cs typeface="Arial" pitchFamily="34" charset="0"/>
              </a:rPr>
              <a:t>SBA obtains the names and addresses for this listing from subcontracting plans that are submitted to the Government when a large business receives a Federal contract over $500,000 (over $1 million in construction).</a:t>
            </a:r>
            <a:endParaRPr lang="en-US" sz="1800" dirty="0">
              <a:solidFill>
                <a:srgbClr val="FFCC00"/>
              </a:solidFill>
              <a:latin typeface="Arial" pitchFamily="34" charset="0"/>
            </a:endParaRPr>
          </a:p>
          <a:p>
            <a:pPr marL="342900" indent="-342900" algn="l">
              <a:spcBef>
                <a:spcPct val="20000"/>
              </a:spcBef>
              <a:buFontTx/>
              <a:buChar char="•"/>
            </a:pPr>
            <a:r>
              <a:rPr lang="en-US" sz="1800" dirty="0">
                <a:solidFill>
                  <a:srgbClr val="FFCC00"/>
                </a:solidFill>
                <a:latin typeface="Arial" pitchFamily="34" charset="0"/>
              </a:rPr>
              <a:t>Look at the awards and make contact with the business that was awarded the contract (bid matching will provide award information.)</a:t>
            </a:r>
          </a:p>
          <a:p>
            <a:pPr marL="342900" indent="-342900" algn="l">
              <a:spcBef>
                <a:spcPct val="20000"/>
              </a:spcBef>
              <a:buFontTx/>
              <a:buChar char="•"/>
            </a:pPr>
            <a:r>
              <a:rPr lang="en-US" sz="1800" dirty="0">
                <a:solidFill>
                  <a:srgbClr val="FFCC00"/>
                </a:solidFill>
                <a:latin typeface="Arial" pitchFamily="34" charset="0"/>
                <a:hlinkClick r:id="rId4"/>
              </a:rPr>
              <a:t>Dynamic Small Business Search</a:t>
            </a:r>
            <a:endParaRPr lang="en-US" sz="1800" dirty="0">
              <a:solidFill>
                <a:srgbClr val="FFCC00"/>
              </a:solidFill>
              <a:latin typeface="Arial" pitchFamily="34" charset="0"/>
            </a:endParaRPr>
          </a:p>
          <a:p>
            <a:pPr marL="342900" indent="-342900" algn="l">
              <a:spcBef>
                <a:spcPct val="20000"/>
              </a:spcBef>
              <a:buFontTx/>
              <a:buChar char="•"/>
            </a:pPr>
            <a:r>
              <a:rPr lang="en-US" sz="1800" dirty="0">
                <a:solidFill>
                  <a:srgbClr val="FFCC00"/>
                </a:solidFill>
                <a:latin typeface="Arial" pitchFamily="34" charset="0"/>
                <a:hlinkClick r:id="rId5"/>
              </a:rPr>
              <a:t>The </a:t>
            </a:r>
            <a:r>
              <a:rPr lang="en-US" sz="1800" dirty="0" err="1">
                <a:solidFill>
                  <a:srgbClr val="FFCC00"/>
                </a:solidFill>
                <a:latin typeface="Arial" pitchFamily="34" charset="0"/>
                <a:hlinkClick r:id="rId5"/>
              </a:rPr>
              <a:t>DoD</a:t>
            </a:r>
            <a:r>
              <a:rPr lang="en-US" sz="1800" dirty="0">
                <a:solidFill>
                  <a:srgbClr val="FFCC00"/>
                </a:solidFill>
                <a:latin typeface="Arial" pitchFamily="34" charset="0"/>
                <a:hlinkClick r:id="rId5"/>
              </a:rPr>
              <a:t> awards contracts of over $5 million everyday</a:t>
            </a:r>
            <a:r>
              <a:rPr lang="en-US" sz="1800" dirty="0">
                <a:solidFill>
                  <a:srgbClr val="FFCC00"/>
                </a:solidFill>
                <a:latin typeface="Arial" pitchFamily="34" charset="0"/>
              </a:rPr>
              <a:t>.</a:t>
            </a:r>
          </a:p>
        </p:txBody>
      </p:sp>
      <p:sp>
        <p:nvSpPr>
          <p:cNvPr id="178179" name="Rectangle 3"/>
          <p:cNvSpPr>
            <a:spLocks noGrp="1" noChangeArrowheads="1"/>
          </p:cNvSpPr>
          <p:nvPr>
            <p:ph type="title"/>
          </p:nvPr>
        </p:nvSpPr>
        <p:spPr>
          <a:xfrm>
            <a:off x="0" y="228600"/>
            <a:ext cx="9144000" cy="609600"/>
          </a:xfrm>
        </p:spPr>
        <p:txBody>
          <a:bodyPr/>
          <a:lstStyle/>
          <a:p>
            <a:pPr>
              <a:defRPr/>
            </a:pPr>
            <a:r>
              <a:rPr lang="en-US" sz="3200" smtClean="0">
                <a:solidFill>
                  <a:srgbClr val="FFCC00"/>
                </a:solidFill>
                <a:effectLst>
                  <a:outerShdw blurRad="38100" dist="38100" dir="2700000" algn="tl">
                    <a:srgbClr val="000000"/>
                  </a:outerShdw>
                </a:effectLst>
              </a:rPr>
              <a:t>Subcontracting</a:t>
            </a:r>
            <a:endParaRPr lang="en-US" sz="32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78178">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78178">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78178">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78178">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78178">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78178">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178178">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17817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title"/>
          </p:nvPr>
        </p:nvSpPr>
        <p:spPr>
          <a:xfrm>
            <a:off x="228600" y="-76200"/>
            <a:ext cx="9144000" cy="1143000"/>
          </a:xfrm>
        </p:spPr>
        <p:txBody>
          <a:bodyPr/>
          <a:lstStyle/>
          <a:p>
            <a:pPr>
              <a:defRPr/>
            </a:pPr>
            <a:r>
              <a:rPr lang="en-US" sz="3200" smtClean="0">
                <a:solidFill>
                  <a:srgbClr val="FFCC00"/>
                </a:solidFill>
                <a:effectLst>
                  <a:outerShdw blurRad="38100" dist="38100" dir="2700000" algn="tl">
                    <a:srgbClr val="000000"/>
                  </a:outerShdw>
                </a:effectLst>
              </a:rPr>
              <a:t>New York State Opportunities</a:t>
            </a:r>
            <a:endParaRPr lang="en-US" sz="3200" smtClean="0">
              <a:effectLst>
                <a:outerShdw blurRad="38100" dist="38100" dir="2700000" algn="tl">
                  <a:srgbClr val="000000"/>
                </a:outerShdw>
              </a:effectLst>
            </a:endParaRPr>
          </a:p>
        </p:txBody>
      </p:sp>
      <p:pic>
        <p:nvPicPr>
          <p:cNvPr id="29699" name="Picture 5" descr="C:\Documents and Settings\josewi\My Documents\My Pictures\FinalPortal_r7_c2_f4.gif">
            <a:hlinkClick r:id="rId3"/>
          </p:cNvPr>
          <p:cNvPicPr>
            <a:picLocks noChangeAspect="1" noChangeArrowheads="1"/>
          </p:cNvPicPr>
          <p:nvPr/>
        </p:nvPicPr>
        <p:blipFill>
          <a:blip r:embed="rId4"/>
          <a:srcRect/>
          <a:stretch>
            <a:fillRect/>
          </a:stretch>
        </p:blipFill>
        <p:spPr bwMode="auto">
          <a:xfrm>
            <a:off x="1066800" y="5715000"/>
            <a:ext cx="3352800" cy="492125"/>
          </a:xfrm>
          <a:prstGeom prst="rect">
            <a:avLst/>
          </a:prstGeom>
          <a:noFill/>
          <a:ln w="28575">
            <a:solidFill>
              <a:schemeClr val="tx1"/>
            </a:solidFill>
            <a:miter lim="800000"/>
            <a:headEnd/>
            <a:tailEnd/>
          </a:ln>
        </p:spPr>
      </p:pic>
      <p:pic>
        <p:nvPicPr>
          <p:cNvPr id="29700" name="Picture 7" descr="C:\Documents and Settings\josewi\My Documents\My Pictures\FinalPortal_r8_c2_f5.gif">
            <a:hlinkClick r:id="rId5"/>
          </p:cNvPr>
          <p:cNvPicPr>
            <a:picLocks noChangeAspect="1" noChangeArrowheads="1"/>
          </p:cNvPicPr>
          <p:nvPr/>
        </p:nvPicPr>
        <p:blipFill>
          <a:blip r:embed="rId6"/>
          <a:srcRect/>
          <a:stretch>
            <a:fillRect/>
          </a:stretch>
        </p:blipFill>
        <p:spPr bwMode="auto">
          <a:xfrm>
            <a:off x="4495800" y="4419600"/>
            <a:ext cx="3363913" cy="523875"/>
          </a:xfrm>
          <a:prstGeom prst="rect">
            <a:avLst/>
          </a:prstGeom>
          <a:noFill/>
          <a:ln w="28575">
            <a:solidFill>
              <a:schemeClr val="tx1"/>
            </a:solidFill>
            <a:miter lim="800000"/>
            <a:headEnd/>
            <a:tailEnd/>
          </a:ln>
        </p:spPr>
      </p:pic>
      <p:pic>
        <p:nvPicPr>
          <p:cNvPr id="29701" name="Picture 6" descr="C:\Documents and Settings\josewi\My Documents\My Pictures\FinalPortal_r6_c2_f3.gif">
            <a:hlinkClick r:id="rId7"/>
          </p:cNvPr>
          <p:cNvPicPr>
            <a:picLocks noChangeAspect="1" noChangeArrowheads="1"/>
          </p:cNvPicPr>
          <p:nvPr/>
        </p:nvPicPr>
        <p:blipFill>
          <a:blip r:embed="rId8"/>
          <a:srcRect r="26608"/>
          <a:stretch>
            <a:fillRect/>
          </a:stretch>
        </p:blipFill>
        <p:spPr bwMode="auto">
          <a:xfrm>
            <a:off x="6248400" y="5334000"/>
            <a:ext cx="2101850" cy="515938"/>
          </a:xfrm>
          <a:prstGeom prst="rect">
            <a:avLst/>
          </a:prstGeom>
          <a:noFill/>
          <a:ln w="28575">
            <a:solidFill>
              <a:schemeClr val="tx1"/>
            </a:solidFill>
            <a:miter lim="800000"/>
            <a:headEnd/>
            <a:tailEnd/>
          </a:ln>
        </p:spPr>
      </p:pic>
      <p:pic>
        <p:nvPicPr>
          <p:cNvPr id="29702" name="Picture 11" descr="C:\Documents and Settings\josewi\My Documents\My Pictures\growing_link.gif">
            <a:hlinkClick r:id="rId9"/>
          </p:cNvPr>
          <p:cNvPicPr>
            <a:picLocks noChangeAspect="1" noChangeArrowheads="1"/>
          </p:cNvPicPr>
          <p:nvPr/>
        </p:nvPicPr>
        <p:blipFill>
          <a:blip r:embed="rId10"/>
          <a:srcRect/>
          <a:stretch>
            <a:fillRect/>
          </a:stretch>
        </p:blipFill>
        <p:spPr bwMode="auto">
          <a:xfrm>
            <a:off x="4953000" y="6172200"/>
            <a:ext cx="2857500" cy="206375"/>
          </a:xfrm>
          <a:prstGeom prst="rect">
            <a:avLst/>
          </a:prstGeom>
          <a:solidFill>
            <a:schemeClr val="bg1"/>
          </a:solidFill>
          <a:ln w="12700">
            <a:solidFill>
              <a:schemeClr val="tx1"/>
            </a:solidFill>
            <a:miter lim="800000"/>
            <a:headEnd/>
            <a:tailEnd/>
          </a:ln>
        </p:spPr>
      </p:pic>
      <p:pic>
        <p:nvPicPr>
          <p:cNvPr id="29703" name="Picture 12" descr="C:\Documents and Settings\josewi\My Documents\My Pictures\starting_links.gif">
            <a:hlinkClick r:id="rId11"/>
          </p:cNvPr>
          <p:cNvPicPr>
            <a:picLocks noChangeAspect="1" noChangeArrowheads="1"/>
          </p:cNvPicPr>
          <p:nvPr/>
        </p:nvPicPr>
        <p:blipFill>
          <a:blip r:embed="rId12"/>
          <a:srcRect/>
          <a:stretch>
            <a:fillRect/>
          </a:stretch>
        </p:blipFill>
        <p:spPr bwMode="auto">
          <a:xfrm>
            <a:off x="1219200" y="5181600"/>
            <a:ext cx="2857500" cy="182563"/>
          </a:xfrm>
          <a:prstGeom prst="rect">
            <a:avLst/>
          </a:prstGeom>
          <a:solidFill>
            <a:schemeClr val="bg1"/>
          </a:solidFill>
          <a:ln w="12700">
            <a:solidFill>
              <a:schemeClr val="tx1"/>
            </a:solidFill>
            <a:miter lim="800000"/>
            <a:headEnd/>
            <a:tailEnd/>
          </a:ln>
        </p:spPr>
      </p:pic>
      <p:pic>
        <p:nvPicPr>
          <p:cNvPr id="29704" name="Picture 15">
            <a:hlinkClick r:id="rId13"/>
          </p:cNvPr>
          <p:cNvPicPr>
            <a:picLocks noChangeAspect="1" noChangeArrowheads="1"/>
          </p:cNvPicPr>
          <p:nvPr/>
        </p:nvPicPr>
        <p:blipFill>
          <a:blip r:embed="rId14"/>
          <a:srcRect t="11551" r="37662" b="43277"/>
          <a:stretch>
            <a:fillRect/>
          </a:stretch>
        </p:blipFill>
        <p:spPr bwMode="auto">
          <a:xfrm>
            <a:off x="3657600" y="1143000"/>
            <a:ext cx="5257800" cy="3048000"/>
          </a:xfrm>
          <a:prstGeom prst="rect">
            <a:avLst/>
          </a:prstGeom>
          <a:noFill/>
          <a:ln w="9525">
            <a:noFill/>
            <a:miter lim="800000"/>
            <a:headEnd/>
            <a:tailEnd/>
          </a:ln>
        </p:spPr>
      </p:pic>
      <p:pic>
        <p:nvPicPr>
          <p:cNvPr id="29705" name="Picture 17" descr="C:\Documents and Settings\josewi\My Documents\My Pictures\scan.jpg">
            <a:hlinkClick r:id="rId15"/>
          </p:cNvPr>
          <p:cNvPicPr>
            <a:picLocks noChangeAspect="1" noChangeArrowheads="1"/>
          </p:cNvPicPr>
          <p:nvPr/>
        </p:nvPicPr>
        <p:blipFill>
          <a:blip r:embed="rId16"/>
          <a:srcRect/>
          <a:stretch>
            <a:fillRect/>
          </a:stretch>
        </p:blipFill>
        <p:spPr bwMode="auto">
          <a:xfrm>
            <a:off x="533400" y="1219200"/>
            <a:ext cx="2860675" cy="3656013"/>
          </a:xfrm>
          <a:prstGeom prst="rect">
            <a:avLst/>
          </a:prstGeom>
          <a:noFill/>
          <a:ln w="9525">
            <a:noFill/>
            <a:miter lim="800000"/>
            <a:headEnd/>
            <a:tailEnd/>
          </a:ln>
        </p:spPr>
      </p:pic>
      <p:sp>
        <p:nvSpPr>
          <p:cNvPr id="29706" name="Text Box 18"/>
          <p:cNvSpPr txBox="1">
            <a:spLocks noChangeArrowheads="1"/>
          </p:cNvSpPr>
          <p:nvPr/>
        </p:nvSpPr>
        <p:spPr bwMode="auto">
          <a:xfrm>
            <a:off x="7010400" y="6430963"/>
            <a:ext cx="2057400" cy="274637"/>
          </a:xfrm>
          <a:prstGeom prst="rect">
            <a:avLst/>
          </a:prstGeom>
          <a:noFill/>
          <a:ln w="9525">
            <a:noFill/>
            <a:miter lim="800000"/>
            <a:headEnd/>
            <a:tailEnd/>
          </a:ln>
        </p:spPr>
        <p:txBody>
          <a:bodyPr>
            <a:spAutoFit/>
          </a:bodyPr>
          <a:lstStyle/>
          <a:p>
            <a:r>
              <a:rPr lang="en-US" sz="1200" b="1">
                <a:solidFill>
                  <a:srgbClr val="FFCC00"/>
                </a:solidFill>
              </a:rPr>
              <a:t>*All graphics are hot linked</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28600"/>
            <a:ext cx="9144000" cy="609600"/>
          </a:xfrm>
        </p:spPr>
        <p:txBody>
          <a:bodyPr/>
          <a:lstStyle/>
          <a:p>
            <a:pPr>
              <a:defRPr/>
            </a:pPr>
            <a:r>
              <a:rPr lang="en-US" sz="2800" dirty="0" smtClean="0">
                <a:solidFill>
                  <a:srgbClr val="FFCC00"/>
                </a:solidFill>
              </a:rPr>
              <a:t>PTAC Website snap shot</a:t>
            </a:r>
          </a:p>
        </p:txBody>
      </p:sp>
      <p:pic>
        <p:nvPicPr>
          <p:cNvPr id="30723" name="Picture 4"/>
          <p:cNvPicPr>
            <a:picLocks noChangeAspect="1" noChangeArrowheads="1"/>
          </p:cNvPicPr>
          <p:nvPr/>
        </p:nvPicPr>
        <p:blipFill>
          <a:blip r:embed="rId3"/>
          <a:srcRect l="6000" t="8333" r="56667" b="6032"/>
          <a:stretch>
            <a:fillRect/>
          </a:stretch>
        </p:blipFill>
        <p:spPr bwMode="auto">
          <a:xfrm>
            <a:off x="2251075" y="685800"/>
            <a:ext cx="6892925" cy="617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a:srcRect l="5833" t="8333" r="56667" b="5209"/>
          <a:stretch>
            <a:fillRect/>
          </a:stretch>
        </p:blipFill>
        <p:spPr bwMode="auto">
          <a:xfrm>
            <a:off x="1295400" y="381000"/>
            <a:ext cx="6858000" cy="632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0" y="-76200"/>
            <a:ext cx="9144000" cy="1143000"/>
          </a:xfrm>
        </p:spPr>
        <p:txBody>
          <a:bodyPr/>
          <a:lstStyle/>
          <a:p>
            <a:pPr eaLnBrk="1" fontAlgn="auto" hangingPunct="1">
              <a:spcAft>
                <a:spcPts val="0"/>
              </a:spcAft>
              <a:defRPr/>
            </a:pPr>
            <a:r>
              <a:rPr lang="en-US" sz="3200" dirty="0" smtClean="0">
                <a:solidFill>
                  <a:srgbClr val="FFCC00"/>
                </a:solidFill>
                <a:effectLst>
                  <a:outerShdw blurRad="38100" dist="38100" dir="2700000" algn="tl">
                    <a:srgbClr val="000000"/>
                  </a:outerShdw>
                </a:effectLst>
              </a:rPr>
              <a:t>Government Contracting</a:t>
            </a:r>
            <a:endParaRPr lang="en-US" sz="3200" b="1" dirty="0" smtClean="0">
              <a:solidFill>
                <a:schemeClr val="tx2">
                  <a:satMod val="200000"/>
                </a:schemeClr>
              </a:solidFill>
            </a:endParaRPr>
          </a:p>
        </p:txBody>
      </p:sp>
      <p:sp>
        <p:nvSpPr>
          <p:cNvPr id="180227" name="Rectangle 3"/>
          <p:cNvSpPr>
            <a:spLocks noChangeArrowheads="1"/>
          </p:cNvSpPr>
          <p:nvPr/>
        </p:nvSpPr>
        <p:spPr bwMode="auto">
          <a:xfrm>
            <a:off x="533400" y="1143000"/>
            <a:ext cx="7620000" cy="4191000"/>
          </a:xfrm>
          <a:prstGeom prst="rect">
            <a:avLst/>
          </a:prstGeom>
          <a:noFill/>
          <a:ln w="9525">
            <a:noFill/>
            <a:miter lim="800000"/>
            <a:headEnd/>
            <a:tailEnd/>
          </a:ln>
          <a:effectLst/>
        </p:spPr>
        <p:txBody>
          <a:bodyPr lIns="92075" tIns="46038" rIns="92075" bIns="46038"/>
          <a:lstStyle/>
          <a:p>
            <a:pPr marL="457200" indent="-457200" algn="just">
              <a:spcBef>
                <a:spcPct val="0"/>
              </a:spcBef>
              <a:buFont typeface="Symbol" pitchFamily="18" charset="2"/>
              <a:buNone/>
              <a:defRPr/>
            </a:pPr>
            <a:r>
              <a:rPr lang="en-US" sz="2400" dirty="0">
                <a:solidFill>
                  <a:srgbClr val="FFCC00"/>
                </a:solidFill>
              </a:rPr>
              <a:t>	</a:t>
            </a:r>
            <a:r>
              <a:rPr lang="en-US" sz="2400" dirty="0">
                <a:solidFill>
                  <a:srgbClr val="FFCC00"/>
                </a:solidFill>
                <a:latin typeface="Arial" pitchFamily="34" charset="0"/>
              </a:rPr>
              <a:t>Every 20 seconds of each working day, the U.S. Government awards a contract worth an average of </a:t>
            </a:r>
            <a:r>
              <a:rPr lang="en-US" sz="2400" dirty="0">
                <a:solidFill>
                  <a:srgbClr val="FFCC00"/>
                </a:solidFill>
                <a:effectLst>
                  <a:outerShdw blurRad="38100" dist="38100" dir="2700000" algn="tl">
                    <a:srgbClr val="000000"/>
                  </a:outerShdw>
                </a:effectLst>
                <a:latin typeface="Arial" pitchFamily="34" charset="0"/>
              </a:rPr>
              <a:t>$465,000.00</a:t>
            </a:r>
            <a:r>
              <a:rPr lang="en-US" sz="2400" dirty="0">
                <a:solidFill>
                  <a:srgbClr val="FFCC00"/>
                </a:solidFill>
                <a:latin typeface="Arial" pitchFamily="34" charset="0"/>
              </a:rPr>
              <a:t>. The Federal Government issues over </a:t>
            </a:r>
            <a:r>
              <a:rPr lang="en-US" sz="2400" dirty="0">
                <a:solidFill>
                  <a:srgbClr val="FFCC00"/>
                </a:solidFill>
                <a:effectLst>
                  <a:outerShdw blurRad="38100" dist="38100" dir="2700000" algn="tl">
                    <a:srgbClr val="000000"/>
                  </a:outerShdw>
                </a:effectLst>
                <a:latin typeface="Arial" pitchFamily="34" charset="0"/>
              </a:rPr>
              <a:t>$260 billion in contracts annually</a:t>
            </a:r>
            <a:r>
              <a:rPr lang="en-US" sz="2400" dirty="0">
                <a:solidFill>
                  <a:srgbClr val="FFCC00"/>
                </a:solidFill>
                <a:latin typeface="Arial" pitchFamily="34" charset="0"/>
              </a:rPr>
              <a:t>. State Governments issue another </a:t>
            </a:r>
            <a:r>
              <a:rPr lang="en-US" sz="2400" dirty="0">
                <a:solidFill>
                  <a:srgbClr val="FFCC00"/>
                </a:solidFill>
                <a:effectLst>
                  <a:outerShdw blurRad="38100" dist="38100" dir="2700000" algn="tl">
                    <a:srgbClr val="000000"/>
                  </a:outerShdw>
                </a:effectLst>
                <a:latin typeface="Arial" pitchFamily="34" charset="0"/>
              </a:rPr>
              <a:t>$300 billion in contracts annually</a:t>
            </a:r>
            <a:r>
              <a:rPr lang="en-US" sz="2400" dirty="0">
                <a:solidFill>
                  <a:srgbClr val="FFCC00"/>
                </a:solidFill>
                <a:latin typeface="Arial" pitchFamily="34" charset="0"/>
              </a:rPr>
              <a:t>. Local Municipal Governments issue over </a:t>
            </a:r>
            <a:r>
              <a:rPr lang="en-US" sz="2400" dirty="0">
                <a:solidFill>
                  <a:srgbClr val="FFCC00"/>
                </a:solidFill>
                <a:effectLst>
                  <a:outerShdw blurRad="38100" dist="38100" dir="2700000" algn="tl">
                    <a:srgbClr val="000000"/>
                  </a:outerShdw>
                </a:effectLst>
                <a:latin typeface="Arial" pitchFamily="34" charset="0"/>
              </a:rPr>
              <a:t>$200 billion in contracts annually</a:t>
            </a:r>
            <a:r>
              <a:rPr lang="en-US" sz="2400" dirty="0">
                <a:solidFill>
                  <a:srgbClr val="FFCC00"/>
                </a:solidFill>
                <a:latin typeface="Arial" pitchFamily="34" charset="0"/>
              </a:rPr>
              <a:t>. Combined Federal, State &amp; Local Governments spend an impressive </a:t>
            </a:r>
            <a:r>
              <a:rPr lang="en-US" sz="2400" dirty="0">
                <a:solidFill>
                  <a:srgbClr val="FFCC00"/>
                </a:solidFill>
                <a:effectLst>
                  <a:outerShdw blurRad="38100" dist="38100" dir="2700000" algn="tl">
                    <a:srgbClr val="000000"/>
                  </a:outerShdw>
                </a:effectLst>
                <a:latin typeface="Arial" pitchFamily="34" charset="0"/>
              </a:rPr>
              <a:t>$800 billion annually, making the United States Government the largest business in the world</a:t>
            </a:r>
            <a:r>
              <a:rPr lang="en-US" sz="2400" dirty="0">
                <a:solidFill>
                  <a:srgbClr val="FFCC00"/>
                </a:solidFill>
                <a:effectLst>
                  <a:outerShdw blurRad="38100" dist="38100" dir="2700000" algn="tl">
                    <a:srgbClr val="000000"/>
                  </a:outerShdw>
                </a:effectLst>
              </a:rPr>
              <a:t>.</a:t>
            </a:r>
          </a:p>
          <a:p>
            <a:pPr marL="914400" lvl="1" indent="-457200" algn="l">
              <a:spcBef>
                <a:spcPct val="0"/>
              </a:spcBef>
              <a:buFont typeface="Symbol" pitchFamily="18" charset="2"/>
              <a:buNone/>
              <a:defRPr/>
            </a:pPr>
            <a:endParaRPr lang="en-US" sz="2400" dirty="0">
              <a:solidFill>
                <a:srgbClr val="FFCC00"/>
              </a:solidFill>
              <a:effectLst>
                <a:outerShdw blurRad="38100" dist="38100" dir="2700000" algn="tl">
                  <a:srgbClr val="000000"/>
                </a:outerShdw>
              </a:effectLst>
            </a:endParaRPr>
          </a:p>
        </p:txBody>
      </p:sp>
      <p:pic>
        <p:nvPicPr>
          <p:cNvPr id="15364" name="Picture 5" descr="C:\Documents and Settings\josewi\Local Settings\Temporary Internet Files\Content.IE5\DUZV80IA\MCj04247840000[1].wmf"/>
          <p:cNvPicPr>
            <a:picLocks noChangeAspect="1" noChangeArrowheads="1"/>
          </p:cNvPicPr>
          <p:nvPr/>
        </p:nvPicPr>
        <p:blipFill>
          <a:blip r:embed="rId3"/>
          <a:srcRect/>
          <a:stretch>
            <a:fillRect/>
          </a:stretch>
        </p:blipFill>
        <p:spPr bwMode="auto">
          <a:xfrm>
            <a:off x="6781800" y="5029200"/>
            <a:ext cx="1774825" cy="16319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heel(4)">
                                      <p:cBhvr>
                                        <p:cTn id="7"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3"/>
          <a:srcRect l="5833" t="8333" r="56667" b="6250"/>
          <a:stretch>
            <a:fillRect/>
          </a:stretch>
        </p:blipFill>
        <p:spPr bwMode="auto">
          <a:xfrm>
            <a:off x="1204913" y="304800"/>
            <a:ext cx="7024687" cy="640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a:srcRect l="5833" t="8333" r="56667" b="4167"/>
          <a:stretch>
            <a:fillRect/>
          </a:stretch>
        </p:blipFill>
        <p:spPr bwMode="auto">
          <a:xfrm>
            <a:off x="1524000" y="304800"/>
            <a:ext cx="6858000" cy="640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title"/>
          </p:nvPr>
        </p:nvSpPr>
        <p:spPr>
          <a:xfrm>
            <a:off x="0" y="228600"/>
            <a:ext cx="9144000" cy="609600"/>
          </a:xfrm>
        </p:spPr>
        <p:txBody>
          <a:bodyPr/>
          <a:lstStyle/>
          <a:p>
            <a:pPr>
              <a:defRPr/>
            </a:pPr>
            <a:r>
              <a:rPr lang="en-US" sz="2800" smtClean="0">
                <a:solidFill>
                  <a:srgbClr val="FFCC00"/>
                </a:solidFill>
              </a:rPr>
              <a:t>PTAC Website</a:t>
            </a:r>
          </a:p>
        </p:txBody>
      </p:sp>
      <p:pic>
        <p:nvPicPr>
          <p:cNvPr id="34819" name="Picture 4"/>
          <p:cNvPicPr>
            <a:picLocks noChangeAspect="1" noChangeArrowheads="1"/>
          </p:cNvPicPr>
          <p:nvPr/>
        </p:nvPicPr>
        <p:blipFill>
          <a:blip r:embed="rId3"/>
          <a:srcRect l="19356" t="11143" r="20630" b="5499"/>
          <a:stretch>
            <a:fillRect/>
          </a:stretch>
        </p:blipFill>
        <p:spPr bwMode="auto">
          <a:xfrm>
            <a:off x="3040062" y="76200"/>
            <a:ext cx="6103938" cy="678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a:srcRect l="22690" t="12532" r="23964" b="24950"/>
          <a:stretch>
            <a:fillRect/>
          </a:stretch>
        </p:blipFill>
        <p:spPr bwMode="auto">
          <a:xfrm>
            <a:off x="1828800" y="1076325"/>
            <a:ext cx="5943600" cy="5572125"/>
          </a:xfrm>
          <a:prstGeom prst="rect">
            <a:avLst/>
          </a:prstGeom>
          <a:noFill/>
          <a:ln w="9525">
            <a:noFill/>
            <a:miter lim="800000"/>
            <a:headEnd/>
            <a:tailEnd/>
          </a:ln>
        </p:spPr>
      </p:pic>
      <p:sp>
        <p:nvSpPr>
          <p:cNvPr id="132102" name="Rectangle 6"/>
          <p:cNvSpPr>
            <a:spLocks noGrp="1" noChangeArrowheads="1"/>
          </p:cNvSpPr>
          <p:nvPr>
            <p:ph type="title"/>
          </p:nvPr>
        </p:nvSpPr>
        <p:spPr>
          <a:xfrm>
            <a:off x="1066800" y="0"/>
            <a:ext cx="7405688" cy="1143000"/>
          </a:xfrm>
        </p:spPr>
        <p:txBody>
          <a:bodyPr/>
          <a:lstStyle/>
          <a:p>
            <a:pPr>
              <a:defRPr/>
            </a:pPr>
            <a:r>
              <a:rPr lang="en-US" sz="3200" dirty="0" smtClean="0">
                <a:solidFill>
                  <a:srgbClr val="FFCC00"/>
                </a:solidFill>
                <a:effectLst>
                  <a:outerShdw blurRad="38100" dist="38100" dir="2700000" algn="tl">
                    <a:srgbClr val="000000"/>
                  </a:outerShdw>
                </a:effectLst>
              </a:rPr>
              <a:t>Web based e-Center….</a:t>
            </a:r>
            <a:endParaRPr lang="en-US" sz="3200" dirty="0"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C:\My Documents\PTAC\Powerpoint\sign up for services.jpg"/>
          <p:cNvPicPr>
            <a:picLocks noChangeAspect="1" noChangeArrowheads="1"/>
          </p:cNvPicPr>
          <p:nvPr/>
        </p:nvPicPr>
        <p:blipFill>
          <a:blip r:embed="rId3"/>
          <a:srcRect/>
          <a:stretch>
            <a:fillRect/>
          </a:stretch>
        </p:blipFill>
        <p:spPr bwMode="auto">
          <a:xfrm>
            <a:off x="1295400" y="53975"/>
            <a:ext cx="7162800" cy="6708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66800" y="-76200"/>
            <a:ext cx="7405688" cy="1143000"/>
          </a:xfrm>
        </p:spPr>
        <p:txBody>
          <a:bodyPr/>
          <a:lstStyle/>
          <a:p>
            <a:pPr eaLnBrk="1" fontAlgn="auto" hangingPunct="1">
              <a:spcAft>
                <a:spcPts val="0"/>
              </a:spcAft>
              <a:defRPr/>
            </a:pPr>
            <a:r>
              <a:rPr lang="en-US" sz="3600" dirty="0" smtClean="0">
                <a:solidFill>
                  <a:srgbClr val="FFCC00"/>
                </a:solidFill>
                <a:effectLst>
                  <a:outerShdw blurRad="38100" dist="38100" dir="2700000" algn="tl">
                    <a:srgbClr val="000000"/>
                  </a:outerShdw>
                </a:effectLst>
              </a:rPr>
              <a:t>Questions….</a:t>
            </a:r>
            <a:endParaRPr lang="en-US" sz="3600" dirty="0" smtClean="0">
              <a:solidFill>
                <a:schemeClr val="tx2">
                  <a:satMod val="200000"/>
                </a:schemeClr>
              </a:solidFill>
              <a:effectLst>
                <a:outerShdw blurRad="38100" dist="38100" dir="2700000" algn="tl">
                  <a:srgbClr val="000000"/>
                </a:outerShdw>
              </a:effectLst>
            </a:endParaRPr>
          </a:p>
        </p:txBody>
      </p:sp>
      <p:sp>
        <p:nvSpPr>
          <p:cNvPr id="37891" name="Rectangle 3"/>
          <p:cNvSpPr>
            <a:spLocks noGrp="1" noChangeArrowheads="1"/>
          </p:cNvSpPr>
          <p:nvPr>
            <p:ph idx="1"/>
          </p:nvPr>
        </p:nvSpPr>
        <p:spPr>
          <a:xfrm>
            <a:off x="762000" y="533400"/>
            <a:ext cx="7772400" cy="2514600"/>
          </a:xfrm>
        </p:spPr>
        <p:txBody>
          <a:bodyPr/>
          <a:lstStyle/>
          <a:p>
            <a:pPr algn="ctr" eaLnBrk="1" hangingPunct="1">
              <a:lnSpc>
                <a:spcPct val="90000"/>
              </a:lnSpc>
              <a:buFontTx/>
              <a:buNone/>
            </a:pPr>
            <a:r>
              <a:rPr lang="en-US" smtClean="0">
                <a:solidFill>
                  <a:srgbClr val="FFCC00"/>
                </a:solidFill>
              </a:rPr>
              <a:t>Contact the </a:t>
            </a:r>
          </a:p>
          <a:p>
            <a:pPr algn="ctr" eaLnBrk="1" hangingPunct="1">
              <a:lnSpc>
                <a:spcPct val="90000"/>
              </a:lnSpc>
              <a:buFontTx/>
              <a:buNone/>
            </a:pPr>
            <a:r>
              <a:rPr lang="en-US" smtClean="0">
                <a:solidFill>
                  <a:srgbClr val="FFCC00"/>
                </a:solidFill>
              </a:rPr>
              <a:t>Cattaraugus County</a:t>
            </a:r>
          </a:p>
          <a:p>
            <a:pPr algn="ctr" eaLnBrk="1" hangingPunct="1">
              <a:lnSpc>
                <a:spcPct val="90000"/>
              </a:lnSpc>
              <a:buFontTx/>
              <a:buNone/>
            </a:pPr>
            <a:r>
              <a:rPr lang="en-US" smtClean="0">
                <a:solidFill>
                  <a:srgbClr val="FFCC00"/>
                </a:solidFill>
              </a:rPr>
              <a:t>Procurement Technical Assistance Center</a:t>
            </a:r>
          </a:p>
          <a:p>
            <a:pPr algn="ctr" eaLnBrk="1" hangingPunct="1">
              <a:lnSpc>
                <a:spcPct val="90000"/>
              </a:lnSpc>
              <a:spcBef>
                <a:spcPct val="0"/>
              </a:spcBef>
              <a:buFontTx/>
              <a:buNone/>
            </a:pPr>
            <a:r>
              <a:rPr lang="en-US" sz="2200" smtClean="0">
                <a:solidFill>
                  <a:srgbClr val="FFCC00"/>
                </a:solidFill>
                <a:hlinkClick r:id="rId3"/>
              </a:rPr>
              <a:t>www.cattco.org</a:t>
            </a:r>
            <a:r>
              <a:rPr lang="en-US" sz="2200" smtClean="0">
                <a:solidFill>
                  <a:srgbClr val="FFCC00"/>
                </a:solidFill>
              </a:rPr>
              <a:t> </a:t>
            </a:r>
          </a:p>
          <a:p>
            <a:pPr algn="ctr" eaLnBrk="1" hangingPunct="1">
              <a:lnSpc>
                <a:spcPct val="90000"/>
              </a:lnSpc>
              <a:buFontTx/>
              <a:buNone/>
            </a:pPr>
            <a:r>
              <a:rPr lang="en-US" sz="2000" smtClean="0">
                <a:solidFill>
                  <a:srgbClr val="FFCC00"/>
                </a:solidFill>
                <a:latin typeface="Arial" pitchFamily="34" charset="0"/>
                <a:hlinkClick r:id="rId4"/>
              </a:rPr>
              <a:t>http://ww2.cattco.org/procurement-technical-assistance-center/government-marketing</a:t>
            </a:r>
            <a:r>
              <a:rPr lang="en-US" sz="2000" smtClean="0">
                <a:solidFill>
                  <a:srgbClr val="FFCC00"/>
                </a:solidFill>
                <a:latin typeface="Arial" pitchFamily="34" charset="0"/>
              </a:rPr>
              <a:t> </a:t>
            </a:r>
          </a:p>
        </p:txBody>
      </p:sp>
      <p:pic>
        <p:nvPicPr>
          <p:cNvPr id="37892" name="Picture 6" descr="C:\My Documents\Logos\PTAC.jpg"/>
          <p:cNvPicPr>
            <a:picLocks noChangeAspect="1" noChangeArrowheads="1"/>
          </p:cNvPicPr>
          <p:nvPr/>
        </p:nvPicPr>
        <p:blipFill>
          <a:blip r:embed="rId5"/>
          <a:srcRect/>
          <a:stretch>
            <a:fillRect/>
          </a:stretch>
        </p:blipFill>
        <p:spPr bwMode="auto">
          <a:xfrm>
            <a:off x="769938" y="5129213"/>
            <a:ext cx="7467600" cy="1651000"/>
          </a:xfrm>
          <a:prstGeom prst="rect">
            <a:avLst/>
          </a:prstGeom>
          <a:noFill/>
          <a:ln w="9525">
            <a:noFill/>
            <a:miter lim="800000"/>
            <a:headEnd/>
            <a:tailEnd/>
          </a:ln>
        </p:spPr>
      </p:pic>
      <p:sp>
        <p:nvSpPr>
          <p:cNvPr id="37893" name="TextBox 4"/>
          <p:cNvSpPr txBox="1">
            <a:spLocks noChangeArrowheads="1"/>
          </p:cNvSpPr>
          <p:nvPr/>
        </p:nvSpPr>
        <p:spPr bwMode="auto">
          <a:xfrm>
            <a:off x="304800" y="2971800"/>
            <a:ext cx="3810000" cy="2043113"/>
          </a:xfrm>
          <a:prstGeom prst="rect">
            <a:avLst/>
          </a:prstGeom>
          <a:noFill/>
          <a:ln w="9525">
            <a:noFill/>
            <a:miter lim="800000"/>
            <a:headEnd/>
            <a:tailEnd/>
          </a:ln>
        </p:spPr>
        <p:txBody>
          <a:bodyPr>
            <a:spAutoFit/>
          </a:bodyPr>
          <a:lstStyle/>
          <a:p>
            <a:pPr>
              <a:spcBef>
                <a:spcPct val="30000"/>
              </a:spcBef>
            </a:pPr>
            <a:r>
              <a:rPr lang="en-US">
                <a:solidFill>
                  <a:srgbClr val="FFCC00"/>
                </a:solidFill>
                <a:latin typeface="Arial" pitchFamily="34" charset="0"/>
              </a:rPr>
              <a:t>Joseph Williams</a:t>
            </a:r>
          </a:p>
          <a:p>
            <a:pPr>
              <a:spcBef>
                <a:spcPct val="30000"/>
              </a:spcBef>
            </a:pPr>
            <a:r>
              <a:rPr lang="en-US" i="1">
                <a:solidFill>
                  <a:srgbClr val="FFCC00"/>
                </a:solidFill>
                <a:latin typeface="Arial" pitchFamily="34" charset="0"/>
              </a:rPr>
              <a:t>Program Manager</a:t>
            </a:r>
          </a:p>
          <a:p>
            <a:pPr>
              <a:spcBef>
                <a:spcPct val="30000"/>
              </a:spcBef>
            </a:pPr>
            <a:r>
              <a:rPr lang="en-US">
                <a:solidFill>
                  <a:srgbClr val="FFCC00"/>
                </a:solidFill>
                <a:latin typeface="Arial" pitchFamily="34" charset="0"/>
              </a:rPr>
              <a:t>716-938-2331</a:t>
            </a:r>
          </a:p>
          <a:p>
            <a:pPr>
              <a:spcBef>
                <a:spcPct val="30000"/>
              </a:spcBef>
            </a:pPr>
            <a:r>
              <a:rPr lang="en-US" sz="2000">
                <a:solidFill>
                  <a:srgbClr val="FFCC00"/>
                </a:solidFill>
                <a:latin typeface="Arial" pitchFamily="34" charset="0"/>
                <a:hlinkClick r:id="rId6"/>
              </a:rPr>
              <a:t>JJWilliams@cattco.org</a:t>
            </a:r>
            <a:r>
              <a:rPr lang="en-US" sz="2000">
                <a:solidFill>
                  <a:srgbClr val="FFCC00"/>
                </a:solidFill>
                <a:latin typeface="Arial" pitchFamily="34" charset="0"/>
              </a:rPr>
              <a:t> </a:t>
            </a:r>
          </a:p>
        </p:txBody>
      </p:sp>
      <p:sp>
        <p:nvSpPr>
          <p:cNvPr id="37894" name="TextBox 5"/>
          <p:cNvSpPr txBox="1">
            <a:spLocks noChangeArrowheads="1"/>
          </p:cNvSpPr>
          <p:nvPr/>
        </p:nvSpPr>
        <p:spPr bwMode="auto">
          <a:xfrm>
            <a:off x="4419600" y="2971800"/>
            <a:ext cx="4724400" cy="2043113"/>
          </a:xfrm>
          <a:prstGeom prst="rect">
            <a:avLst/>
          </a:prstGeom>
          <a:noFill/>
          <a:ln w="9525">
            <a:noFill/>
            <a:miter lim="800000"/>
            <a:headEnd/>
            <a:tailEnd/>
          </a:ln>
        </p:spPr>
        <p:txBody>
          <a:bodyPr>
            <a:spAutoFit/>
          </a:bodyPr>
          <a:lstStyle/>
          <a:p>
            <a:pPr>
              <a:spcBef>
                <a:spcPct val="30000"/>
              </a:spcBef>
            </a:pPr>
            <a:r>
              <a:rPr lang="en-US">
                <a:solidFill>
                  <a:srgbClr val="FFCC00"/>
                </a:solidFill>
                <a:latin typeface="Arial" pitchFamily="34" charset="0"/>
              </a:rPr>
              <a:t>Lenora Leasure </a:t>
            </a:r>
          </a:p>
          <a:p>
            <a:pPr>
              <a:spcBef>
                <a:spcPct val="30000"/>
              </a:spcBef>
            </a:pPr>
            <a:r>
              <a:rPr lang="en-US" i="1">
                <a:solidFill>
                  <a:srgbClr val="FFCC00"/>
                </a:solidFill>
                <a:latin typeface="Arial" pitchFamily="34" charset="0"/>
              </a:rPr>
              <a:t>Small Business Counselor</a:t>
            </a:r>
          </a:p>
          <a:p>
            <a:pPr>
              <a:spcBef>
                <a:spcPct val="30000"/>
              </a:spcBef>
            </a:pPr>
            <a:r>
              <a:rPr lang="en-US">
                <a:solidFill>
                  <a:srgbClr val="FFCC00"/>
                </a:solidFill>
                <a:latin typeface="Arial" pitchFamily="34" charset="0"/>
              </a:rPr>
              <a:t>716-938-2311</a:t>
            </a:r>
          </a:p>
          <a:p>
            <a:pPr>
              <a:spcBef>
                <a:spcPct val="30000"/>
              </a:spcBef>
            </a:pPr>
            <a:r>
              <a:rPr lang="en-US" sz="2000">
                <a:solidFill>
                  <a:srgbClr val="FFCC00"/>
                </a:solidFill>
                <a:latin typeface="Arial" pitchFamily="34" charset="0"/>
                <a:hlinkClick r:id="rId7"/>
              </a:rPr>
              <a:t>LALeasure@cattco.org</a:t>
            </a:r>
            <a:endParaRPr lang="en-US">
              <a:latin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4" descr="C:\My Documents\PTAC\PTAC-Clients-by-Zip-Codes-2.gif"/>
          <p:cNvPicPr>
            <a:picLocks noChangeAspect="1" noChangeArrowheads="1"/>
          </p:cNvPicPr>
          <p:nvPr/>
        </p:nvPicPr>
        <p:blipFill>
          <a:blip r:embed="rId3"/>
          <a:srcRect/>
          <a:stretch>
            <a:fillRect/>
          </a:stretch>
        </p:blipFill>
        <p:spPr bwMode="auto">
          <a:xfrm>
            <a:off x="1319213" y="1220788"/>
            <a:ext cx="8281987" cy="6399212"/>
          </a:xfrm>
          <a:prstGeom prst="rect">
            <a:avLst/>
          </a:prstGeom>
          <a:noFill/>
          <a:ln w="9525">
            <a:noFill/>
            <a:miter lim="800000"/>
            <a:headEnd/>
            <a:tailEnd/>
          </a:ln>
        </p:spPr>
      </p:pic>
      <p:sp>
        <p:nvSpPr>
          <p:cNvPr id="55298" name="Rectangle 2"/>
          <p:cNvSpPr>
            <a:spLocks noGrp="1" noChangeArrowheads="1"/>
          </p:cNvSpPr>
          <p:nvPr>
            <p:ph type="title"/>
          </p:nvPr>
        </p:nvSpPr>
        <p:spPr>
          <a:xfrm>
            <a:off x="0" y="76200"/>
            <a:ext cx="8991600" cy="919163"/>
          </a:xfrm>
        </p:spPr>
        <p:txBody>
          <a:bodyPr/>
          <a:lstStyle/>
          <a:p>
            <a:pPr eaLnBrk="1" fontAlgn="auto" hangingPunct="1">
              <a:spcAft>
                <a:spcPts val="0"/>
              </a:spcAft>
              <a:defRPr/>
            </a:pPr>
            <a:r>
              <a:rPr lang="en-US" sz="3200" dirty="0" smtClean="0">
                <a:solidFill>
                  <a:srgbClr val="FFCC00"/>
                </a:solidFill>
                <a:effectLst>
                  <a:outerShdw blurRad="38100" dist="38100" dir="2700000" algn="tl">
                    <a:srgbClr val="000000"/>
                  </a:outerShdw>
                </a:effectLst>
              </a:rPr>
              <a:t>What is the PTAC ?</a:t>
            </a:r>
            <a:endParaRPr lang="en-US" sz="3200" dirty="0" smtClean="0">
              <a:solidFill>
                <a:schemeClr val="tx2">
                  <a:satMod val="200000"/>
                </a:schemeClr>
              </a:solidFill>
            </a:endParaRPr>
          </a:p>
        </p:txBody>
      </p:sp>
      <p:sp>
        <p:nvSpPr>
          <p:cNvPr id="55299" name="Rectangle 3"/>
          <p:cNvSpPr>
            <a:spLocks noGrp="1" noChangeArrowheads="1"/>
          </p:cNvSpPr>
          <p:nvPr>
            <p:ph idx="1"/>
          </p:nvPr>
        </p:nvSpPr>
        <p:spPr>
          <a:xfrm>
            <a:off x="0" y="838200"/>
            <a:ext cx="5410200" cy="2819400"/>
          </a:xfrm>
        </p:spPr>
        <p:txBody>
          <a:bodyPr/>
          <a:lstStyle/>
          <a:p>
            <a:pPr eaLnBrk="1" hangingPunct="1">
              <a:lnSpc>
                <a:spcPct val="90000"/>
              </a:lnSpc>
              <a:buFontTx/>
              <a:buNone/>
            </a:pPr>
            <a:r>
              <a:rPr lang="en-US" smtClean="0"/>
              <a:t>    </a:t>
            </a:r>
            <a:r>
              <a:rPr lang="en-US" sz="2200" smtClean="0">
                <a:solidFill>
                  <a:srgbClr val="FFCC00"/>
                </a:solidFill>
                <a:latin typeface="Arial" pitchFamily="34" charset="0"/>
              </a:rPr>
              <a:t>The Cattaraugus County Department of Economic Development, Planning &amp; Tourism administers a </a:t>
            </a:r>
            <a:r>
              <a:rPr lang="en-US" sz="2200" u="sng" smtClean="0">
                <a:solidFill>
                  <a:srgbClr val="FFCC00"/>
                </a:solidFill>
                <a:latin typeface="Arial" pitchFamily="34" charset="0"/>
              </a:rPr>
              <a:t>NO COST</a:t>
            </a:r>
            <a:r>
              <a:rPr lang="en-US" sz="2200" smtClean="0">
                <a:solidFill>
                  <a:srgbClr val="FFCC00"/>
                </a:solidFill>
                <a:latin typeface="Arial" pitchFamily="34" charset="0"/>
              </a:rPr>
              <a:t> government marketing and technical assistance program as one of the special economic development projects offered to help businesses of the county and region. </a:t>
            </a:r>
          </a:p>
          <a:p>
            <a:pPr eaLnBrk="1" hangingPunct="1">
              <a:lnSpc>
                <a:spcPct val="90000"/>
              </a:lnSpc>
              <a:buFontTx/>
              <a:buNone/>
            </a:pPr>
            <a:endParaRPr lang="en-US" sz="1800" smtClean="0">
              <a:solidFill>
                <a:srgbClr val="FFCC00"/>
              </a:solidFill>
            </a:endParaRPr>
          </a:p>
          <a:p>
            <a:pPr eaLnBrk="1" hangingPunct="1">
              <a:lnSpc>
                <a:spcPct val="90000"/>
              </a:lnSpc>
              <a:buFontTx/>
              <a:buNone/>
            </a:pPr>
            <a:r>
              <a:rPr lang="en-US" sz="1800" smtClean="0"/>
              <a:t>       </a:t>
            </a:r>
            <a:endParaRPr lang="en-US" sz="1800" smtClean="0">
              <a:solidFill>
                <a:srgbClr val="FFCC00"/>
              </a:solidFill>
            </a:endParaRPr>
          </a:p>
        </p:txBody>
      </p:sp>
      <p:sp>
        <p:nvSpPr>
          <p:cNvPr id="15365" name="Text Box 16"/>
          <p:cNvSpPr txBox="1">
            <a:spLocks noChangeArrowheads="1"/>
          </p:cNvSpPr>
          <p:nvPr/>
        </p:nvSpPr>
        <p:spPr bwMode="auto">
          <a:xfrm>
            <a:off x="304800" y="4271963"/>
            <a:ext cx="1981200" cy="2586037"/>
          </a:xfrm>
          <a:prstGeom prst="rect">
            <a:avLst/>
          </a:prstGeom>
          <a:noFill/>
          <a:ln w="9525">
            <a:noFill/>
            <a:miter lim="800000"/>
            <a:headEnd/>
            <a:tailEnd/>
          </a:ln>
        </p:spPr>
        <p:txBody>
          <a:bodyPr>
            <a:spAutoFit/>
          </a:bodyPr>
          <a:lstStyle/>
          <a:p>
            <a:pPr algn="l">
              <a:lnSpc>
                <a:spcPct val="90000"/>
              </a:lnSpc>
              <a:spcBef>
                <a:spcPct val="20000"/>
              </a:spcBef>
            </a:pPr>
            <a:r>
              <a:rPr lang="en-US" sz="1800" b="1">
                <a:solidFill>
                  <a:srgbClr val="FFCC00"/>
                </a:solidFill>
                <a:latin typeface="Arial" pitchFamily="34" charset="0"/>
              </a:rPr>
              <a:t>Service area is the four county region of Allegany, Cattaraugus, Chautauqua and Wyoming Counties in Southwestern New York State.</a:t>
            </a:r>
            <a:endParaRPr lang="en-US" sz="1800" b="1">
              <a:latin typeface="Arial" pitchFamily="34" charset="0"/>
            </a:endParaRPr>
          </a:p>
        </p:txBody>
      </p:sp>
      <p:sp>
        <p:nvSpPr>
          <p:cNvPr id="7" name="Text Box 16"/>
          <p:cNvSpPr txBox="1">
            <a:spLocks noChangeArrowheads="1"/>
          </p:cNvSpPr>
          <p:nvPr/>
        </p:nvSpPr>
        <p:spPr bwMode="auto">
          <a:xfrm>
            <a:off x="2286000" y="5789613"/>
            <a:ext cx="4572000" cy="757237"/>
          </a:xfrm>
          <a:prstGeom prst="rect">
            <a:avLst/>
          </a:prstGeom>
          <a:noFill/>
          <a:ln w="9525">
            <a:noFill/>
            <a:miter lim="800000"/>
            <a:headEnd/>
            <a:tailEnd/>
          </a:ln>
        </p:spPr>
        <p:txBody>
          <a:bodyPr>
            <a:spAutoFit/>
          </a:bodyPr>
          <a:lstStyle/>
          <a:p>
            <a:pPr>
              <a:lnSpc>
                <a:spcPct val="90000"/>
              </a:lnSpc>
              <a:spcBef>
                <a:spcPct val="20000"/>
              </a:spcBef>
            </a:pPr>
            <a:r>
              <a:rPr lang="en-US" sz="1600" b="1">
                <a:solidFill>
                  <a:srgbClr val="FFCC00"/>
                </a:solidFill>
                <a:latin typeface="Arial" pitchFamily="34" charset="0"/>
              </a:rPr>
              <a:t>There are currently 7 PTACs located in NY State. NY City, Long Island City, Pearl River, Bronx, Rochester, Catt Co., &amp; Watertown</a:t>
            </a:r>
            <a:endParaRPr lang="en-US" sz="1600" b="1">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heckerboard(across)">
                                      <p:cBhvr>
                                        <p:cTn id="7" dur="500"/>
                                        <p:tgtEl>
                                          <p:spTgt spid="1536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5299">
                                            <p:txEl>
                                              <p:pRg st="0" end="0"/>
                                            </p:txEl>
                                          </p:spTgt>
                                        </p:tgtEl>
                                        <p:attrNameLst>
                                          <p:attrName>style.visibility</p:attrName>
                                        </p:attrNameLst>
                                      </p:cBhvr>
                                      <p:to>
                                        <p:strVal val="visible"/>
                                      </p:to>
                                    </p:set>
                                    <p:animEffect transition="in" filter="blinds(horizontal)">
                                      <p:cBhvr>
                                        <p:cTn id="11" dur="500"/>
                                        <p:tgtEl>
                                          <p:spTgt spid="55299">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5365"/>
                                        </p:tgtEl>
                                        <p:attrNameLst>
                                          <p:attrName>style.visibility</p:attrName>
                                        </p:attrNameLst>
                                      </p:cBhvr>
                                      <p:to>
                                        <p:strVal val="visible"/>
                                      </p:to>
                                    </p:set>
                                    <p:animEffect transition="in" filter="blinds(horizontal)">
                                      <p:cBhvr>
                                        <p:cTn id="15" dur="500"/>
                                        <p:tgtEl>
                                          <p:spTgt spid="15365"/>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1536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76200"/>
            <a:ext cx="9144000" cy="1143000"/>
          </a:xfrm>
        </p:spPr>
        <p:txBody>
          <a:bodyPr/>
          <a:lstStyle/>
          <a:p>
            <a:pPr eaLnBrk="1" fontAlgn="auto" hangingPunct="1">
              <a:spcAft>
                <a:spcPts val="0"/>
              </a:spcAft>
              <a:defRPr/>
            </a:pPr>
            <a:r>
              <a:rPr lang="en-US" sz="3200" dirty="0" smtClean="0">
                <a:solidFill>
                  <a:srgbClr val="FFCC00"/>
                </a:solidFill>
                <a:effectLst>
                  <a:outerShdw blurRad="38100" dist="38100" dir="2700000" algn="tl">
                    <a:srgbClr val="000000"/>
                  </a:outerShdw>
                </a:effectLst>
              </a:rPr>
              <a:t>Objectives of the PTAC</a:t>
            </a:r>
            <a:endParaRPr lang="en-US" sz="3200" b="1" dirty="0" smtClean="0">
              <a:solidFill>
                <a:schemeClr val="tx2">
                  <a:satMod val="200000"/>
                </a:schemeClr>
              </a:solidFill>
            </a:endParaRPr>
          </a:p>
        </p:txBody>
      </p:sp>
      <p:sp>
        <p:nvSpPr>
          <p:cNvPr id="4102" name="Rectangle 6"/>
          <p:cNvSpPr>
            <a:spLocks noChangeArrowheads="1"/>
          </p:cNvSpPr>
          <p:nvPr/>
        </p:nvSpPr>
        <p:spPr bwMode="auto">
          <a:xfrm>
            <a:off x="457200" y="762000"/>
            <a:ext cx="8001000" cy="4267200"/>
          </a:xfrm>
          <a:prstGeom prst="rect">
            <a:avLst/>
          </a:prstGeom>
          <a:noFill/>
          <a:ln w="9525">
            <a:noFill/>
            <a:miter lim="800000"/>
            <a:headEnd/>
            <a:tailEnd/>
          </a:ln>
        </p:spPr>
        <p:txBody>
          <a:bodyPr lIns="92075" tIns="46038" rIns="92075" bIns="46038"/>
          <a:lstStyle/>
          <a:p>
            <a:pPr marL="914400" lvl="1" indent="-457200" algn="l">
              <a:spcBef>
                <a:spcPct val="0"/>
              </a:spcBef>
              <a:buFont typeface="Symbol" pitchFamily="18" charset="2"/>
              <a:buChar char="¨"/>
            </a:pPr>
            <a:r>
              <a:rPr lang="en-US" sz="2400" b="1">
                <a:solidFill>
                  <a:srgbClr val="FFCC00"/>
                </a:solidFill>
                <a:latin typeface="Arial" pitchFamily="34" charset="0"/>
              </a:rPr>
              <a:t>Assist businesses in marketing goods and services to the military, other federal, state and local government agencies. </a:t>
            </a:r>
          </a:p>
          <a:p>
            <a:pPr marL="914400" lvl="1" indent="-457200" algn="l">
              <a:spcBef>
                <a:spcPct val="0"/>
              </a:spcBef>
              <a:buFont typeface="Symbol" pitchFamily="18" charset="2"/>
              <a:buChar char="¨"/>
            </a:pPr>
            <a:endParaRPr lang="en-US" sz="2400" b="1">
              <a:solidFill>
                <a:srgbClr val="FFCC00"/>
              </a:solidFill>
              <a:latin typeface="Arial" pitchFamily="34" charset="0"/>
            </a:endParaRPr>
          </a:p>
          <a:p>
            <a:pPr marL="914400" lvl="1" indent="-457200" algn="l">
              <a:spcBef>
                <a:spcPct val="0"/>
              </a:spcBef>
              <a:buFont typeface="Symbol" pitchFamily="18" charset="2"/>
              <a:buChar char="¨"/>
            </a:pPr>
            <a:r>
              <a:rPr lang="en-US" sz="2400" b="1">
                <a:solidFill>
                  <a:srgbClr val="FFCC00"/>
                </a:solidFill>
                <a:latin typeface="Arial" pitchFamily="34" charset="0"/>
              </a:rPr>
              <a:t>Provides help with a wide variety of contracting topics. </a:t>
            </a:r>
          </a:p>
          <a:p>
            <a:pPr marL="914400" lvl="1" indent="-457200" algn="l">
              <a:spcBef>
                <a:spcPct val="0"/>
              </a:spcBef>
              <a:buFont typeface="Symbol" pitchFamily="18" charset="2"/>
              <a:buChar char="¨"/>
            </a:pPr>
            <a:endParaRPr lang="en-US" sz="2400" b="1">
              <a:solidFill>
                <a:srgbClr val="FFCC00"/>
              </a:solidFill>
              <a:latin typeface="Arial" pitchFamily="34" charset="0"/>
            </a:endParaRPr>
          </a:p>
          <a:p>
            <a:pPr marL="914400" lvl="1" indent="-457200" algn="l">
              <a:spcBef>
                <a:spcPct val="0"/>
              </a:spcBef>
              <a:buFont typeface="Symbol" pitchFamily="18" charset="2"/>
              <a:buChar char="¨"/>
            </a:pPr>
            <a:r>
              <a:rPr lang="en-US" sz="2400" b="1">
                <a:solidFill>
                  <a:srgbClr val="FFCC00"/>
                </a:solidFill>
                <a:latin typeface="Arial" pitchFamily="34" charset="0"/>
              </a:rPr>
              <a:t>Serve as an information source for special contracting programs dealing with HUBZone, 8(a), Veterans and E-Commerce.</a:t>
            </a:r>
          </a:p>
        </p:txBody>
      </p:sp>
      <p:pic>
        <p:nvPicPr>
          <p:cNvPr id="17412" name="Picture 25" descr="C:\Documents and Settings\josewi\Local Settings\Temporary Internet Files\Content.IE5\36QZI5C6\MCj02899550000[1].wmf"/>
          <p:cNvPicPr>
            <a:picLocks noChangeAspect="1" noChangeArrowheads="1"/>
          </p:cNvPicPr>
          <p:nvPr/>
        </p:nvPicPr>
        <p:blipFill>
          <a:blip r:embed="rId3"/>
          <a:srcRect/>
          <a:stretch>
            <a:fillRect/>
          </a:stretch>
        </p:blipFill>
        <p:spPr bwMode="auto">
          <a:xfrm>
            <a:off x="5532438" y="4572000"/>
            <a:ext cx="3106737" cy="20431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Effect transition="in" filter="slide(fromBottom)">
                                      <p:cBhvr>
                                        <p:cTn id="7" dur="1000"/>
                                        <p:tgtEl>
                                          <p:spTgt spid="4102">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4102">
                                            <p:txEl>
                                              <p:pRg st="2" end="2"/>
                                            </p:txEl>
                                          </p:spTgt>
                                        </p:tgtEl>
                                        <p:attrNameLst>
                                          <p:attrName>style.visibility</p:attrName>
                                        </p:attrNameLst>
                                      </p:cBhvr>
                                      <p:to>
                                        <p:strVal val="visible"/>
                                      </p:to>
                                    </p:set>
                                    <p:animEffect transition="in" filter="slide(fromBottom)">
                                      <p:cBhvr>
                                        <p:cTn id="11" dur="2000"/>
                                        <p:tgtEl>
                                          <p:spTgt spid="4102">
                                            <p:txEl>
                                              <p:pRg st="2" end="2"/>
                                            </p:txEl>
                                          </p:spTgt>
                                        </p:tgtEl>
                                      </p:cBhvr>
                                    </p:animEffect>
                                  </p:childTnLst>
                                </p:cTn>
                              </p:par>
                            </p:childTnLst>
                          </p:cTn>
                        </p:par>
                        <p:par>
                          <p:cTn id="12" fill="hold">
                            <p:stCondLst>
                              <p:cond delay="3000"/>
                            </p:stCondLst>
                            <p:childTnLst>
                              <p:par>
                                <p:cTn id="13" presetID="12" presetClass="entr" presetSubtype="4" fill="hold" nodeType="afterEffect">
                                  <p:stCondLst>
                                    <p:cond delay="0"/>
                                  </p:stCondLst>
                                  <p:childTnLst>
                                    <p:set>
                                      <p:cBhvr>
                                        <p:cTn id="14" dur="1" fill="hold">
                                          <p:stCondLst>
                                            <p:cond delay="0"/>
                                          </p:stCondLst>
                                        </p:cTn>
                                        <p:tgtEl>
                                          <p:spTgt spid="4102">
                                            <p:txEl>
                                              <p:pRg st="4" end="4"/>
                                            </p:txEl>
                                          </p:spTgt>
                                        </p:tgtEl>
                                        <p:attrNameLst>
                                          <p:attrName>style.visibility</p:attrName>
                                        </p:attrNameLst>
                                      </p:cBhvr>
                                      <p:to>
                                        <p:strVal val="visible"/>
                                      </p:to>
                                    </p:set>
                                    <p:animEffect transition="in" filter="slide(fromBottom)">
                                      <p:cBhvr>
                                        <p:cTn id="15" dur="2000"/>
                                        <p:tgtEl>
                                          <p:spTgt spid="41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3" name="Rectangle 7"/>
          <p:cNvSpPr>
            <a:spLocks noGrp="1" noChangeArrowheads="1"/>
          </p:cNvSpPr>
          <p:nvPr>
            <p:ph type="title"/>
          </p:nvPr>
        </p:nvSpPr>
        <p:spPr>
          <a:xfrm>
            <a:off x="0" y="152400"/>
            <a:ext cx="9144000" cy="685800"/>
          </a:xfrm>
        </p:spPr>
        <p:txBody>
          <a:bodyPr/>
          <a:lstStyle/>
          <a:p>
            <a:pPr eaLnBrk="1" fontAlgn="auto" hangingPunct="1">
              <a:spcAft>
                <a:spcPts val="0"/>
              </a:spcAft>
              <a:defRPr/>
            </a:pPr>
            <a:r>
              <a:rPr lang="en-US" sz="3200" dirty="0">
                <a:solidFill>
                  <a:srgbClr val="FFCC00"/>
                </a:solidFill>
                <a:effectLst>
                  <a:outerShdw blurRad="38100" dist="38100" dir="2700000" algn="tl">
                    <a:srgbClr val="000000"/>
                  </a:outerShdw>
                </a:effectLst>
              </a:rPr>
              <a:t> Bid Matching Services</a:t>
            </a:r>
          </a:p>
        </p:txBody>
      </p:sp>
      <p:sp>
        <p:nvSpPr>
          <p:cNvPr id="65541" name="Rectangle 5"/>
          <p:cNvSpPr>
            <a:spLocks noGrp="1" noChangeArrowheads="1"/>
          </p:cNvSpPr>
          <p:nvPr>
            <p:ph idx="1"/>
          </p:nvPr>
        </p:nvSpPr>
        <p:spPr>
          <a:xfrm>
            <a:off x="0" y="1295400"/>
            <a:ext cx="9144000" cy="4495800"/>
          </a:xfrm>
        </p:spPr>
        <p:txBody>
          <a:bodyPr/>
          <a:lstStyle/>
          <a:p>
            <a:pPr lvl="1" algn="ctr" eaLnBrk="1" hangingPunct="1">
              <a:buFontTx/>
              <a:buNone/>
            </a:pPr>
            <a:endParaRPr lang="en-US" sz="1600" smtClean="0">
              <a:solidFill>
                <a:srgbClr val="FFCC00"/>
              </a:solidFill>
            </a:endParaRPr>
          </a:p>
          <a:p>
            <a:pPr lvl="1" eaLnBrk="1" hangingPunct="1">
              <a:buFont typeface="Symbol" pitchFamily="18" charset="2"/>
              <a:buChar char="¨"/>
            </a:pPr>
            <a:r>
              <a:rPr lang="en-US" smtClean="0">
                <a:solidFill>
                  <a:srgbClr val="FFCC00"/>
                </a:solidFill>
                <a:latin typeface="Arial" pitchFamily="34" charset="0"/>
                <a:cs typeface="Arial" pitchFamily="34" charset="0"/>
              </a:rPr>
              <a:t>The Cattaraugus County PTAC Program offers military, other federal, state and some local government bid matching on a daily basis through the use of a computerized data sort and electronic mailbox system.  </a:t>
            </a:r>
          </a:p>
          <a:p>
            <a:pPr lvl="1" eaLnBrk="1" hangingPunct="1">
              <a:buFont typeface="Symbol" pitchFamily="18" charset="2"/>
              <a:buChar char="¨"/>
            </a:pPr>
            <a:r>
              <a:rPr lang="en-US" smtClean="0">
                <a:solidFill>
                  <a:srgbClr val="FFCC00"/>
                </a:solidFill>
                <a:latin typeface="Arial" pitchFamily="34" charset="0"/>
                <a:cs typeface="Arial" pitchFamily="34" charset="0"/>
              </a:rPr>
              <a:t>The search engine uses keywords and/or NAICS – SIC – FSC – NSN codes</a:t>
            </a:r>
          </a:p>
          <a:p>
            <a:pPr lvl="1" eaLnBrk="1" hangingPunct="1">
              <a:buFont typeface="Symbol" pitchFamily="18" charset="2"/>
              <a:buChar char="¨"/>
            </a:pPr>
            <a:r>
              <a:rPr lang="en-US" smtClean="0">
                <a:solidFill>
                  <a:srgbClr val="FFCC00"/>
                </a:solidFill>
                <a:latin typeface="Arial" pitchFamily="34" charset="0"/>
                <a:cs typeface="Arial" pitchFamily="34" charset="0"/>
              </a:rPr>
              <a:t>We can also mail your solicitations</a:t>
            </a:r>
          </a:p>
          <a:p>
            <a:pPr lvl="1" eaLnBrk="1" hangingPunct="1">
              <a:buFont typeface="Symbol" pitchFamily="18" charset="2"/>
              <a:buNone/>
            </a:pPr>
            <a:endParaRPr lang="en-US" smtClean="0">
              <a:solidFill>
                <a:srgbClr val="FFCC00"/>
              </a:solidFill>
              <a:cs typeface="Arial" pitchFamily="34" charset="0"/>
            </a:endParaRPr>
          </a:p>
          <a:p>
            <a:pPr lvl="1" eaLnBrk="1" hangingPunct="1">
              <a:buFont typeface="Symbol" pitchFamily="18" charset="2"/>
              <a:buNone/>
            </a:pPr>
            <a:endParaRPr lang="en-US" smtClean="0">
              <a:solidFill>
                <a:srgbClr val="FFCC00"/>
              </a:solidFill>
              <a:cs typeface="Arial" pitchFamily="34" charset="0"/>
            </a:endParaRPr>
          </a:p>
          <a:p>
            <a:pPr eaLnBrk="1" hangingPunct="1"/>
            <a:endParaRPr lang="en-US"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5541">
                                            <p:txEl>
                                              <p:pRg st="1" end="1"/>
                                            </p:txEl>
                                          </p:spTgt>
                                        </p:tgtEl>
                                        <p:attrNameLst>
                                          <p:attrName>style.visibility</p:attrName>
                                        </p:attrNameLst>
                                      </p:cBhvr>
                                      <p:to>
                                        <p:strVal val="visible"/>
                                      </p:to>
                                    </p:set>
                                    <p:animEffect transition="in" filter="slide(fromBottom)">
                                      <p:cBhvr>
                                        <p:cTn id="7" dur="500"/>
                                        <p:tgtEl>
                                          <p:spTgt spid="65541">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65541">
                                            <p:txEl>
                                              <p:pRg st="2" end="2"/>
                                            </p:txEl>
                                          </p:spTgt>
                                        </p:tgtEl>
                                        <p:attrNameLst>
                                          <p:attrName>style.visibility</p:attrName>
                                        </p:attrNameLst>
                                      </p:cBhvr>
                                      <p:to>
                                        <p:strVal val="visible"/>
                                      </p:to>
                                    </p:set>
                                    <p:animEffect transition="in" filter="slide(fromBottom)">
                                      <p:cBhvr>
                                        <p:cTn id="11" dur="500"/>
                                        <p:tgtEl>
                                          <p:spTgt spid="65541">
                                            <p:txEl>
                                              <p:pRg st="2" end="2"/>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65541">
                                            <p:txEl>
                                              <p:pRg st="3" end="3"/>
                                            </p:txEl>
                                          </p:spTgt>
                                        </p:tgtEl>
                                        <p:attrNameLst>
                                          <p:attrName>style.visibility</p:attrName>
                                        </p:attrNameLst>
                                      </p:cBhvr>
                                      <p:to>
                                        <p:strVal val="visible"/>
                                      </p:to>
                                    </p:set>
                                    <p:animEffect transition="in" filter="slide(fromBottom)">
                                      <p:cBhvr>
                                        <p:cTn id="15" dur="500"/>
                                        <p:tgtEl>
                                          <p:spTgt spid="655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990600" y="1295400"/>
            <a:ext cx="8153400" cy="4724400"/>
          </a:xfrm>
        </p:spPr>
        <p:txBody>
          <a:bodyPr/>
          <a:lstStyle/>
          <a:p>
            <a:pPr>
              <a:buFontTx/>
              <a:buNone/>
            </a:pPr>
            <a:r>
              <a:rPr lang="en-US" smtClean="0"/>
              <a:t>   </a:t>
            </a:r>
            <a:endParaRPr lang="en-US" smtClean="0">
              <a:solidFill>
                <a:srgbClr val="FFCC00"/>
              </a:solidFill>
            </a:endParaRPr>
          </a:p>
        </p:txBody>
      </p:sp>
      <p:sp>
        <p:nvSpPr>
          <p:cNvPr id="113671" name="Text Box 7"/>
          <p:cNvSpPr txBox="1">
            <a:spLocks noChangeArrowheads="1"/>
          </p:cNvSpPr>
          <p:nvPr/>
        </p:nvSpPr>
        <p:spPr bwMode="auto">
          <a:xfrm>
            <a:off x="76200" y="1279525"/>
            <a:ext cx="8991600" cy="5094288"/>
          </a:xfrm>
          <a:prstGeom prst="rect">
            <a:avLst/>
          </a:prstGeom>
          <a:noFill/>
          <a:ln w="9525">
            <a:noFill/>
            <a:miter lim="800000"/>
            <a:headEnd/>
            <a:tailEnd/>
          </a:ln>
          <a:effectLst/>
        </p:spPr>
        <p:txBody>
          <a:bodyPr>
            <a:spAutoFit/>
          </a:bodyPr>
          <a:lstStyle/>
          <a:p>
            <a:pPr>
              <a:defRPr/>
            </a:pPr>
            <a:r>
              <a:rPr lang="en-US" sz="2200" b="1" i="1" u="sng" dirty="0">
                <a:solidFill>
                  <a:srgbClr val="FFCC00"/>
                </a:solidFill>
                <a:effectLst>
                  <a:outerShdw blurRad="38100" dist="38100" dir="2700000" algn="tl">
                    <a:srgbClr val="000000"/>
                  </a:outerShdw>
                </a:effectLst>
                <a:latin typeface="Arial" pitchFamily="34" charset="0"/>
                <a:cs typeface="Times New Roman" pitchFamily="18" charset="0"/>
              </a:rPr>
              <a:t>Step 1: Identify your product or service.</a:t>
            </a:r>
            <a:endParaRPr lang="en-US" sz="2200" i="1" u="sng" dirty="0">
              <a:solidFill>
                <a:srgbClr val="FFCC00"/>
              </a:solidFill>
              <a:effectLst>
                <a:outerShdw blurRad="38100" dist="38100" dir="2700000" algn="tl">
                  <a:srgbClr val="000000"/>
                </a:outerShdw>
              </a:effectLst>
              <a:latin typeface="Arial" pitchFamily="34" charset="0"/>
              <a:cs typeface="Times New Roman" pitchFamily="18" charset="0"/>
            </a:endParaRPr>
          </a:p>
          <a:p>
            <a:pPr algn="just">
              <a:defRPr/>
            </a:pPr>
            <a:r>
              <a:rPr lang="en-US" sz="2200" dirty="0">
                <a:solidFill>
                  <a:srgbClr val="FFCC00"/>
                </a:solidFill>
                <a:latin typeface="Arial" pitchFamily="34" charset="0"/>
                <a:cs typeface="Times New Roman" pitchFamily="18" charset="0"/>
              </a:rPr>
              <a:t> </a:t>
            </a:r>
            <a:r>
              <a:rPr lang="en-US" sz="1800" dirty="0">
                <a:solidFill>
                  <a:srgbClr val="FFCC00"/>
                </a:solidFill>
                <a:latin typeface="Arial" pitchFamily="34" charset="0"/>
                <a:cs typeface="Times New Roman" pitchFamily="18" charset="0"/>
              </a:rPr>
              <a:t>It is helpful to know the Federal Supply Classification (FSC) Code and North American Industry Classification System (NAICS) Code for your product or service. Many government product/service listings and future procurements are identified according to the FSC Code (</a:t>
            </a:r>
            <a:r>
              <a:rPr lang="en-US" sz="1800" b="1" dirty="0">
                <a:solidFill>
                  <a:srgbClr val="FFCC00"/>
                </a:solidFill>
                <a:effectLst>
                  <a:outerShdw blurRad="38100" dist="38100" dir="2700000" algn="tl">
                    <a:srgbClr val="000000"/>
                  </a:outerShdw>
                </a:effectLst>
                <a:latin typeface="Arial" pitchFamily="34" charset="0"/>
                <a:cs typeface="Times New Roman" pitchFamily="18" charset="0"/>
                <a:hlinkClick r:id="rId3"/>
              </a:rPr>
              <a:t>http://www.drms.dla.mil/htbin/fscsearch.pl</a:t>
            </a:r>
            <a:r>
              <a:rPr lang="en-US" sz="1800" dirty="0">
                <a:solidFill>
                  <a:srgbClr val="FFCC00"/>
                </a:solidFill>
                <a:latin typeface="Arial" pitchFamily="34" charset="0"/>
                <a:cs typeface="Times New Roman" pitchFamily="18" charset="0"/>
                <a:hlinkClick r:id="rId4"/>
              </a:rPr>
              <a:t>)</a:t>
            </a:r>
            <a:endParaRPr lang="en-US" sz="1800" dirty="0">
              <a:solidFill>
                <a:srgbClr val="FFCC00"/>
              </a:solidFill>
              <a:latin typeface="Arial" pitchFamily="34" charset="0"/>
              <a:cs typeface="Times New Roman" pitchFamily="18" charset="0"/>
            </a:endParaRPr>
          </a:p>
          <a:p>
            <a:pPr algn="just">
              <a:defRPr/>
            </a:pPr>
            <a:r>
              <a:rPr lang="en-US" sz="1800" dirty="0">
                <a:solidFill>
                  <a:srgbClr val="FFCC00"/>
                </a:solidFill>
                <a:latin typeface="Arial" pitchFamily="34" charset="0"/>
                <a:cs typeface="Times New Roman" pitchFamily="18" charset="0"/>
              </a:rPr>
              <a:t>or NAICS Code (</a:t>
            </a:r>
            <a:r>
              <a:rPr lang="en-US" sz="1800" b="1" dirty="0">
                <a:solidFill>
                  <a:srgbClr val="FFCC00"/>
                </a:solidFill>
                <a:effectLst>
                  <a:outerShdw blurRad="38100" dist="38100" dir="2700000" algn="tl">
                    <a:srgbClr val="000000"/>
                  </a:outerShdw>
                </a:effectLst>
                <a:latin typeface="Arial" pitchFamily="34" charset="0"/>
                <a:cs typeface="Times New Roman" pitchFamily="18" charset="0"/>
                <a:hlinkClick r:id="rId5"/>
              </a:rPr>
              <a:t>http://www.census.gov/epcd/www/naics.html</a:t>
            </a:r>
            <a:r>
              <a:rPr lang="en-US" sz="1800" dirty="0">
                <a:solidFill>
                  <a:srgbClr val="FFCC00"/>
                </a:solidFill>
                <a:latin typeface="Arial" pitchFamily="34" charset="0"/>
                <a:cs typeface="Times New Roman" pitchFamily="18" charset="0"/>
              </a:rPr>
              <a:t>). </a:t>
            </a:r>
          </a:p>
          <a:p>
            <a:pPr algn="l">
              <a:defRPr/>
            </a:pPr>
            <a:endParaRPr lang="en-US" sz="1800" dirty="0">
              <a:solidFill>
                <a:srgbClr val="FFCC00"/>
              </a:solidFill>
              <a:latin typeface="Arial" pitchFamily="34" charset="0"/>
              <a:cs typeface="Times New Roman" pitchFamily="18" charset="0"/>
            </a:endParaRPr>
          </a:p>
          <a:p>
            <a:pPr>
              <a:defRPr/>
            </a:pPr>
            <a:r>
              <a:rPr lang="en-US" sz="1800" dirty="0">
                <a:solidFill>
                  <a:srgbClr val="FFCC00"/>
                </a:solidFill>
                <a:latin typeface="Arial" pitchFamily="34" charset="0"/>
                <a:cs typeface="Times New Roman" pitchFamily="18" charset="0"/>
              </a:rPr>
              <a:t>or these sites:</a:t>
            </a:r>
          </a:p>
          <a:p>
            <a:pPr>
              <a:defRPr/>
            </a:pPr>
            <a:endParaRPr lang="en-US" sz="1800" dirty="0">
              <a:solidFill>
                <a:srgbClr val="FFCC00"/>
              </a:solidFill>
              <a:latin typeface="Arial" pitchFamily="34" charset="0"/>
              <a:cs typeface="Times New Roman" pitchFamily="18" charset="0"/>
            </a:endParaRPr>
          </a:p>
          <a:p>
            <a:pPr>
              <a:defRPr/>
            </a:pPr>
            <a:r>
              <a:rPr lang="en-US" sz="2400" b="1" dirty="0">
                <a:solidFill>
                  <a:srgbClr val="FFCC00"/>
                </a:solidFill>
                <a:effectLst>
                  <a:outerShdw blurRad="38100" dist="38100" dir="2700000" algn="tl">
                    <a:srgbClr val="000000"/>
                  </a:outerShdw>
                </a:effectLst>
                <a:latin typeface="Arial" pitchFamily="34" charset="0"/>
                <a:cs typeface="Times New Roman" pitchFamily="18" charset="0"/>
                <a:hlinkClick r:id="rId6"/>
              </a:rPr>
              <a:t>FSC codes - http://www.usabid.com/resources/tables/pscs</a:t>
            </a:r>
            <a:r>
              <a:rPr lang="en-US" sz="2400" b="1" dirty="0">
                <a:solidFill>
                  <a:srgbClr val="FFCC00"/>
                </a:solidFill>
                <a:effectLst>
                  <a:outerShdw blurRad="38100" dist="38100" dir="2700000" algn="tl">
                    <a:srgbClr val="000000"/>
                  </a:outerShdw>
                </a:effectLst>
                <a:latin typeface="Arial" pitchFamily="34" charset="0"/>
                <a:cs typeface="Times New Roman" pitchFamily="18" charset="0"/>
              </a:rPr>
              <a:t>/</a:t>
            </a:r>
          </a:p>
          <a:p>
            <a:pPr>
              <a:defRPr/>
            </a:pPr>
            <a:r>
              <a:rPr lang="en-US" sz="2400" b="1" dirty="0">
                <a:solidFill>
                  <a:srgbClr val="FFCC00"/>
                </a:solidFill>
                <a:effectLst>
                  <a:outerShdw blurRad="38100" dist="38100" dir="2700000" algn="tl">
                    <a:srgbClr val="000000"/>
                  </a:outerShdw>
                </a:effectLst>
                <a:latin typeface="Arial" pitchFamily="34" charset="0"/>
                <a:cs typeface="Times New Roman" pitchFamily="18" charset="0"/>
                <a:hlinkClick r:id="rId7"/>
              </a:rPr>
              <a:t>SIC codes - http://www.usabid.com/resources/tables/sic/</a:t>
            </a:r>
            <a:endParaRPr lang="en-US" sz="2400" b="1" dirty="0">
              <a:solidFill>
                <a:srgbClr val="FFCC00"/>
              </a:solidFill>
              <a:effectLst>
                <a:outerShdw blurRad="38100" dist="38100" dir="2700000" algn="tl">
                  <a:srgbClr val="000000"/>
                </a:outerShdw>
              </a:effectLst>
              <a:latin typeface="Arial" pitchFamily="34" charset="0"/>
              <a:cs typeface="Times New Roman" pitchFamily="18" charset="0"/>
            </a:endParaRPr>
          </a:p>
          <a:p>
            <a:pPr>
              <a:defRPr/>
            </a:pPr>
            <a:r>
              <a:rPr lang="en-US" sz="2400" b="1" dirty="0">
                <a:solidFill>
                  <a:srgbClr val="FFCC00"/>
                </a:solidFill>
                <a:effectLst>
                  <a:outerShdw blurRad="38100" dist="38100" dir="2700000" algn="tl">
                    <a:srgbClr val="000000"/>
                  </a:outerShdw>
                </a:effectLst>
                <a:latin typeface="Arial" pitchFamily="34" charset="0"/>
                <a:cs typeface="Times New Roman" pitchFamily="18" charset="0"/>
                <a:hlinkClick r:id="rId8"/>
              </a:rPr>
              <a:t>NAICS - http://www.naics.com/search.htm</a:t>
            </a:r>
            <a:endParaRPr lang="en-US" sz="2400" dirty="0">
              <a:solidFill>
                <a:srgbClr val="FFCC00"/>
              </a:solidFill>
              <a:latin typeface="Arial" pitchFamily="34" charset="0"/>
            </a:endParaRPr>
          </a:p>
        </p:txBody>
      </p:sp>
      <p:sp>
        <p:nvSpPr>
          <p:cNvPr id="113678" name="Rectangle 14"/>
          <p:cNvSpPr>
            <a:spLocks noGrp="1" noChangeArrowheads="1"/>
          </p:cNvSpPr>
          <p:nvPr>
            <p:ph type="title"/>
          </p:nvPr>
        </p:nvSpPr>
        <p:spPr>
          <a:xfrm>
            <a:off x="0" y="152400"/>
            <a:ext cx="9144000" cy="685800"/>
          </a:xfrm>
        </p:spPr>
        <p:txBody>
          <a:bodyPr/>
          <a:lstStyle/>
          <a:p>
            <a:pPr>
              <a:defRPr/>
            </a:pPr>
            <a:r>
              <a:rPr lang="en-US" sz="3200" dirty="0" smtClean="0">
                <a:solidFill>
                  <a:srgbClr val="FFCC00"/>
                </a:solidFill>
                <a:effectLst>
                  <a:outerShdw blurRad="38100" dist="38100" dir="2700000" algn="tl">
                    <a:srgbClr val="000000"/>
                  </a:outerShdw>
                </a:effectLst>
              </a:rPr>
              <a:t>Doing Business with the </a:t>
            </a:r>
            <a:r>
              <a:rPr lang="en-US" sz="3200" dirty="0" err="1" smtClean="0">
                <a:solidFill>
                  <a:srgbClr val="FFCC00"/>
                </a:solidFill>
                <a:effectLst>
                  <a:outerShdw blurRad="38100" dist="38100" dir="2700000" algn="tl">
                    <a:srgbClr val="000000"/>
                  </a:outerShdw>
                </a:effectLst>
              </a:rPr>
              <a:t>DoD</a:t>
            </a:r>
            <a:endParaRPr lang="en-US" sz="3200" dirty="0"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3671">
                                            <p:txEl>
                                              <p:pRg st="0" end="0"/>
                                            </p:txEl>
                                          </p:spTgt>
                                        </p:tgtEl>
                                        <p:attrNameLst>
                                          <p:attrName>style.visibility</p:attrName>
                                        </p:attrNameLst>
                                      </p:cBhvr>
                                      <p:to>
                                        <p:strVal val="visible"/>
                                      </p:to>
                                    </p:set>
                                    <p:animEffect transition="in" filter="slide(fromBottom)">
                                      <p:cBhvr>
                                        <p:cTn id="7" dur="1000"/>
                                        <p:tgtEl>
                                          <p:spTgt spid="113671">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113671">
                                            <p:txEl>
                                              <p:pRg st="1" end="1"/>
                                            </p:txEl>
                                          </p:spTgt>
                                        </p:tgtEl>
                                        <p:attrNameLst>
                                          <p:attrName>style.visibility</p:attrName>
                                        </p:attrNameLst>
                                      </p:cBhvr>
                                      <p:to>
                                        <p:strVal val="visible"/>
                                      </p:to>
                                    </p:set>
                                    <p:animEffect transition="in" filter="slide(fromBottom)">
                                      <p:cBhvr>
                                        <p:cTn id="11" dur="1000"/>
                                        <p:tgtEl>
                                          <p:spTgt spid="113671">
                                            <p:txEl>
                                              <p:pRg st="1" end="1"/>
                                            </p:txEl>
                                          </p:spTgt>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113671">
                                            <p:txEl>
                                              <p:pRg st="2" end="2"/>
                                            </p:txEl>
                                          </p:spTgt>
                                        </p:tgtEl>
                                        <p:attrNameLst>
                                          <p:attrName>style.visibility</p:attrName>
                                        </p:attrNameLst>
                                      </p:cBhvr>
                                      <p:to>
                                        <p:strVal val="visible"/>
                                      </p:to>
                                    </p:set>
                                    <p:animEffect transition="in" filter="slide(fromBottom)">
                                      <p:cBhvr>
                                        <p:cTn id="15" dur="1000"/>
                                        <p:tgtEl>
                                          <p:spTgt spid="113671">
                                            <p:txEl>
                                              <p:pRg st="2" end="2"/>
                                            </p:txEl>
                                          </p:spTgt>
                                        </p:tgtEl>
                                      </p:cBhvr>
                                    </p:animEffect>
                                  </p:childTnLst>
                                </p:cTn>
                              </p:par>
                            </p:childTnLst>
                          </p:cTn>
                        </p:par>
                        <p:par>
                          <p:cTn id="16" fill="hold">
                            <p:stCondLst>
                              <p:cond delay="3000"/>
                            </p:stCondLst>
                            <p:childTnLst>
                              <p:par>
                                <p:cTn id="17" presetID="12" presetClass="entr" presetSubtype="4" fill="hold" nodeType="afterEffect">
                                  <p:stCondLst>
                                    <p:cond delay="0"/>
                                  </p:stCondLst>
                                  <p:childTnLst>
                                    <p:set>
                                      <p:cBhvr>
                                        <p:cTn id="18" dur="1" fill="hold">
                                          <p:stCondLst>
                                            <p:cond delay="0"/>
                                          </p:stCondLst>
                                        </p:cTn>
                                        <p:tgtEl>
                                          <p:spTgt spid="113671">
                                            <p:txEl>
                                              <p:pRg st="4" end="4"/>
                                            </p:txEl>
                                          </p:spTgt>
                                        </p:tgtEl>
                                        <p:attrNameLst>
                                          <p:attrName>style.visibility</p:attrName>
                                        </p:attrNameLst>
                                      </p:cBhvr>
                                      <p:to>
                                        <p:strVal val="visible"/>
                                      </p:to>
                                    </p:set>
                                    <p:animEffect transition="in" filter="slide(fromBottom)">
                                      <p:cBhvr>
                                        <p:cTn id="19" dur="1000"/>
                                        <p:tgtEl>
                                          <p:spTgt spid="113671">
                                            <p:txEl>
                                              <p:pRg st="4" end="4"/>
                                            </p:txEl>
                                          </p:spTgt>
                                        </p:tgtEl>
                                      </p:cBhvr>
                                    </p:animEffect>
                                  </p:childTnLst>
                                </p:cTn>
                              </p:par>
                            </p:childTnLst>
                          </p:cTn>
                        </p:par>
                        <p:par>
                          <p:cTn id="20" fill="hold">
                            <p:stCondLst>
                              <p:cond delay="4000"/>
                            </p:stCondLst>
                            <p:childTnLst>
                              <p:par>
                                <p:cTn id="21" presetID="12" presetClass="entr" presetSubtype="4" fill="hold" nodeType="afterEffect">
                                  <p:stCondLst>
                                    <p:cond delay="0"/>
                                  </p:stCondLst>
                                  <p:childTnLst>
                                    <p:set>
                                      <p:cBhvr>
                                        <p:cTn id="22" dur="1" fill="hold">
                                          <p:stCondLst>
                                            <p:cond delay="0"/>
                                          </p:stCondLst>
                                        </p:cTn>
                                        <p:tgtEl>
                                          <p:spTgt spid="113671">
                                            <p:txEl>
                                              <p:pRg st="6" end="6"/>
                                            </p:txEl>
                                          </p:spTgt>
                                        </p:tgtEl>
                                        <p:attrNameLst>
                                          <p:attrName>style.visibility</p:attrName>
                                        </p:attrNameLst>
                                      </p:cBhvr>
                                      <p:to>
                                        <p:strVal val="visible"/>
                                      </p:to>
                                    </p:set>
                                    <p:animEffect transition="in" filter="slide(fromBottom)">
                                      <p:cBhvr>
                                        <p:cTn id="23" dur="1000"/>
                                        <p:tgtEl>
                                          <p:spTgt spid="113671">
                                            <p:txEl>
                                              <p:pRg st="6" end="6"/>
                                            </p:txEl>
                                          </p:spTgt>
                                        </p:tgtEl>
                                      </p:cBhvr>
                                    </p:animEffect>
                                  </p:childTnLst>
                                </p:cTn>
                              </p:par>
                            </p:childTnLst>
                          </p:cTn>
                        </p:par>
                        <p:par>
                          <p:cTn id="24" fill="hold">
                            <p:stCondLst>
                              <p:cond delay="5000"/>
                            </p:stCondLst>
                            <p:childTnLst>
                              <p:par>
                                <p:cTn id="25" presetID="12" presetClass="entr" presetSubtype="4" fill="hold" nodeType="afterEffect">
                                  <p:stCondLst>
                                    <p:cond delay="0"/>
                                  </p:stCondLst>
                                  <p:childTnLst>
                                    <p:set>
                                      <p:cBhvr>
                                        <p:cTn id="26" dur="1" fill="hold">
                                          <p:stCondLst>
                                            <p:cond delay="0"/>
                                          </p:stCondLst>
                                        </p:cTn>
                                        <p:tgtEl>
                                          <p:spTgt spid="113671">
                                            <p:txEl>
                                              <p:pRg st="7" end="7"/>
                                            </p:txEl>
                                          </p:spTgt>
                                        </p:tgtEl>
                                        <p:attrNameLst>
                                          <p:attrName>style.visibility</p:attrName>
                                        </p:attrNameLst>
                                      </p:cBhvr>
                                      <p:to>
                                        <p:strVal val="visible"/>
                                      </p:to>
                                    </p:set>
                                    <p:animEffect transition="in" filter="slide(fromBottom)">
                                      <p:cBhvr>
                                        <p:cTn id="27" dur="1000"/>
                                        <p:tgtEl>
                                          <p:spTgt spid="113671">
                                            <p:txEl>
                                              <p:pRg st="7" end="7"/>
                                            </p:txEl>
                                          </p:spTgt>
                                        </p:tgtEl>
                                      </p:cBhvr>
                                    </p:animEffect>
                                  </p:childTnLst>
                                </p:cTn>
                              </p:par>
                            </p:childTnLst>
                          </p:cTn>
                        </p:par>
                        <p:par>
                          <p:cTn id="28" fill="hold">
                            <p:stCondLst>
                              <p:cond delay="6000"/>
                            </p:stCondLst>
                            <p:childTnLst>
                              <p:par>
                                <p:cTn id="29" presetID="12" presetClass="entr" presetSubtype="4" fill="hold" nodeType="afterEffect">
                                  <p:stCondLst>
                                    <p:cond delay="0"/>
                                  </p:stCondLst>
                                  <p:childTnLst>
                                    <p:set>
                                      <p:cBhvr>
                                        <p:cTn id="30" dur="1" fill="hold">
                                          <p:stCondLst>
                                            <p:cond delay="0"/>
                                          </p:stCondLst>
                                        </p:cTn>
                                        <p:tgtEl>
                                          <p:spTgt spid="113671">
                                            <p:txEl>
                                              <p:pRg st="8" end="8"/>
                                            </p:txEl>
                                          </p:spTgt>
                                        </p:tgtEl>
                                        <p:attrNameLst>
                                          <p:attrName>style.visibility</p:attrName>
                                        </p:attrNameLst>
                                      </p:cBhvr>
                                      <p:to>
                                        <p:strVal val="visible"/>
                                      </p:to>
                                    </p:set>
                                    <p:animEffect transition="in" filter="slide(fromBottom)">
                                      <p:cBhvr>
                                        <p:cTn id="31" dur="1000"/>
                                        <p:tgtEl>
                                          <p:spTgt spid="1136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0" y="152400"/>
            <a:ext cx="9144000" cy="685800"/>
          </a:xfrm>
        </p:spPr>
        <p:txBody>
          <a:bodyPr/>
          <a:lstStyle/>
          <a:p>
            <a:pPr>
              <a:defRPr/>
            </a:pPr>
            <a:r>
              <a:rPr lang="en-US" sz="3200" smtClean="0">
                <a:solidFill>
                  <a:srgbClr val="FFCC00"/>
                </a:solidFill>
                <a:effectLst>
                  <a:outerShdw blurRad="38100" dist="38100" dir="2700000" algn="tl">
                    <a:srgbClr val="000000"/>
                  </a:outerShdw>
                </a:effectLst>
              </a:rPr>
              <a:t>Doing Business with the DoD</a:t>
            </a:r>
            <a:endParaRPr lang="en-US" sz="3200" smtClean="0">
              <a:effectLst>
                <a:outerShdw blurRad="38100" dist="38100" dir="2700000" algn="tl">
                  <a:srgbClr val="000000"/>
                </a:outerShdw>
              </a:effectLst>
            </a:endParaRPr>
          </a:p>
        </p:txBody>
      </p:sp>
      <p:sp>
        <p:nvSpPr>
          <p:cNvPr id="139269" name="Text Box 5"/>
          <p:cNvSpPr txBox="1">
            <a:spLocks noChangeArrowheads="1"/>
          </p:cNvSpPr>
          <p:nvPr/>
        </p:nvSpPr>
        <p:spPr bwMode="auto">
          <a:xfrm>
            <a:off x="0" y="1123950"/>
            <a:ext cx="9144000" cy="5062538"/>
          </a:xfrm>
          <a:prstGeom prst="rect">
            <a:avLst/>
          </a:prstGeom>
          <a:noFill/>
          <a:ln w="9525">
            <a:noFill/>
            <a:miter lim="800000"/>
            <a:headEnd/>
            <a:tailEnd/>
          </a:ln>
          <a:effectLst/>
        </p:spPr>
        <p:txBody>
          <a:bodyPr>
            <a:spAutoFit/>
          </a:bodyPr>
          <a:lstStyle/>
          <a:p>
            <a:pPr algn="l">
              <a:defRPr/>
            </a:pPr>
            <a:endParaRPr lang="en-US" sz="1800" dirty="0">
              <a:solidFill>
                <a:srgbClr val="FFCC00"/>
              </a:solidFill>
            </a:endParaRPr>
          </a:p>
          <a:p>
            <a:pPr>
              <a:defRPr/>
            </a:pPr>
            <a:r>
              <a:rPr lang="en-US" sz="2200" b="1" i="1" u="sng" dirty="0">
                <a:solidFill>
                  <a:srgbClr val="FFCC00"/>
                </a:solidFill>
                <a:effectLst>
                  <a:outerShdw blurRad="38100" dist="38100" dir="2700000" algn="tl">
                    <a:srgbClr val="000000"/>
                  </a:outerShdw>
                </a:effectLst>
                <a:latin typeface="Arial" pitchFamily="34" charset="0"/>
                <a:cs typeface="Times New Roman" pitchFamily="18" charset="0"/>
              </a:rPr>
              <a:t>Step 2: Obtain a Data Universal Numbering System (DUNS) Number and register in the Central Contractor Registration (CCR) System.</a:t>
            </a:r>
          </a:p>
          <a:p>
            <a:pPr algn="l">
              <a:defRPr/>
            </a:pPr>
            <a:endParaRPr lang="en-US" sz="1200" b="1" i="1" u="sng" dirty="0">
              <a:solidFill>
                <a:srgbClr val="FFCC00"/>
              </a:solidFill>
              <a:effectLst>
                <a:outerShdw blurRad="38100" dist="38100" dir="2700000" algn="tl">
                  <a:srgbClr val="000000"/>
                </a:outerShdw>
              </a:effectLst>
              <a:latin typeface="Arial" pitchFamily="34" charset="0"/>
              <a:cs typeface="Times New Roman" pitchFamily="18" charset="0"/>
            </a:endParaRPr>
          </a:p>
          <a:p>
            <a:pPr>
              <a:defRPr/>
            </a:pPr>
            <a:r>
              <a:rPr lang="en-US" sz="1800" dirty="0">
                <a:solidFill>
                  <a:srgbClr val="FFCC00"/>
                </a:solidFill>
                <a:latin typeface="Arial" pitchFamily="34" charset="0"/>
                <a:cs typeface="Times New Roman" pitchFamily="18" charset="0"/>
              </a:rPr>
              <a:t>If you do not have a DUNS Number, contact Dun and Bradstreet to obtain one.</a:t>
            </a:r>
          </a:p>
          <a:p>
            <a:pPr>
              <a:defRPr/>
            </a:pPr>
            <a:r>
              <a:rPr lang="en-US" sz="1800" dirty="0">
                <a:solidFill>
                  <a:srgbClr val="FFCC00"/>
                </a:solidFill>
                <a:latin typeface="Arial" pitchFamily="34" charset="0"/>
                <a:cs typeface="Times New Roman" pitchFamily="18" charset="0"/>
              </a:rPr>
              <a:t>You must be registered in the CCR System (</a:t>
            </a:r>
            <a:r>
              <a:rPr lang="en-US" sz="1800" b="1" dirty="0">
                <a:solidFill>
                  <a:srgbClr val="FFCC00"/>
                </a:solidFill>
                <a:effectLst>
                  <a:outerShdw blurRad="38100" dist="38100" dir="2700000" algn="tl">
                    <a:srgbClr val="000000"/>
                  </a:outerShdw>
                </a:effectLst>
                <a:latin typeface="Arial" pitchFamily="34" charset="0"/>
                <a:cs typeface="Times New Roman" pitchFamily="18" charset="0"/>
                <a:hlinkClick r:id="rId3"/>
              </a:rPr>
              <a:t>www.ccr.gov</a:t>
            </a:r>
            <a:r>
              <a:rPr lang="en-US" sz="1800" dirty="0">
                <a:solidFill>
                  <a:srgbClr val="FFCC00"/>
                </a:solidFill>
                <a:latin typeface="Arial" pitchFamily="34" charset="0"/>
                <a:cs typeface="Times New Roman" pitchFamily="18" charset="0"/>
              </a:rPr>
              <a:t>) to be awarded a contract by the </a:t>
            </a:r>
            <a:r>
              <a:rPr lang="en-US" sz="1800" dirty="0" err="1">
                <a:solidFill>
                  <a:srgbClr val="FFCC00"/>
                </a:solidFill>
                <a:latin typeface="Arial" pitchFamily="34" charset="0"/>
                <a:cs typeface="Times New Roman" pitchFamily="18" charset="0"/>
              </a:rPr>
              <a:t>DoD</a:t>
            </a:r>
            <a:r>
              <a:rPr lang="en-US" sz="1800" dirty="0">
                <a:solidFill>
                  <a:srgbClr val="FFCC00"/>
                </a:solidFill>
                <a:latin typeface="Arial" pitchFamily="34" charset="0"/>
                <a:cs typeface="Times New Roman" pitchFamily="18" charset="0"/>
              </a:rPr>
              <a:t>. The CCR System is a database designed to hold information relevant to procurement and financial transactions.  The CCR System affords you the opportunity for fast electronic payment of your invoices.</a:t>
            </a:r>
            <a:r>
              <a:rPr lang="en-US" sz="1800" dirty="0">
                <a:solidFill>
                  <a:srgbClr val="000000"/>
                </a:solidFill>
                <a:latin typeface="Arial" pitchFamily="34" charset="0"/>
                <a:cs typeface="Times New Roman" pitchFamily="18" charset="0"/>
              </a:rPr>
              <a:t>.</a:t>
            </a:r>
          </a:p>
          <a:p>
            <a:pPr>
              <a:defRPr/>
            </a:pPr>
            <a:endParaRPr lang="en-US" sz="1200" dirty="0">
              <a:solidFill>
                <a:srgbClr val="FFCC00"/>
              </a:solidFill>
              <a:latin typeface="Arial" pitchFamily="34" charset="0"/>
            </a:endParaRPr>
          </a:p>
          <a:p>
            <a:pPr>
              <a:defRPr/>
            </a:pPr>
            <a:r>
              <a:rPr lang="en-US" b="1" dirty="0">
                <a:solidFill>
                  <a:srgbClr val="FFCC00"/>
                </a:solidFill>
                <a:effectLst>
                  <a:outerShdw blurRad="38100" dist="38100" dir="2700000" algn="tl">
                    <a:srgbClr val="000000"/>
                  </a:outerShdw>
                </a:effectLst>
                <a:latin typeface="Arial" pitchFamily="34" charset="0"/>
                <a:cs typeface="Times New Roman" pitchFamily="18" charset="0"/>
                <a:hlinkClick r:id="rId4"/>
              </a:rPr>
              <a:t>http://www.ccr.gov</a:t>
            </a:r>
            <a:endParaRPr lang="en-US" b="1" dirty="0">
              <a:solidFill>
                <a:srgbClr val="FFCC00"/>
              </a:solidFill>
              <a:effectLst>
                <a:outerShdw blurRad="38100" dist="38100" dir="2700000" algn="tl">
                  <a:srgbClr val="000000"/>
                </a:outerShdw>
              </a:effectLst>
              <a:latin typeface="Arial" pitchFamily="34" charset="0"/>
              <a:cs typeface="Times New Roman" pitchFamily="18" charset="0"/>
            </a:endParaRPr>
          </a:p>
          <a:p>
            <a:pPr>
              <a:defRPr/>
            </a:pPr>
            <a:r>
              <a:rPr lang="en-US" b="1" dirty="0">
                <a:solidFill>
                  <a:srgbClr val="FFCC00"/>
                </a:solidFill>
                <a:effectLst>
                  <a:outerShdw blurRad="38100" dist="38100" dir="2700000" algn="tl">
                    <a:srgbClr val="000000"/>
                  </a:outerShdw>
                </a:effectLst>
                <a:latin typeface="Arial" pitchFamily="34" charset="0"/>
                <a:cs typeface="Times New Roman" pitchFamily="18" charset="0"/>
                <a:hlinkClick r:id="rId5"/>
              </a:rPr>
              <a:t>www.dnb.com</a:t>
            </a:r>
            <a:endParaRPr lang="en-US" b="1" dirty="0">
              <a:solidFill>
                <a:srgbClr val="FFCC00"/>
              </a:solidFill>
              <a:effectLst>
                <a:outerShdw blurRad="38100" dist="38100" dir="2700000" algn="tl">
                  <a:srgbClr val="000000"/>
                </a:outerShdw>
              </a:effectLst>
              <a:latin typeface="Arial" pitchFamily="34"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39269">
                                            <p:txEl>
                                              <p:pRg st="1" end="1"/>
                                            </p:txEl>
                                          </p:spTgt>
                                        </p:tgtEl>
                                        <p:attrNameLst>
                                          <p:attrName>style.visibility</p:attrName>
                                        </p:attrNameLst>
                                      </p:cBhvr>
                                      <p:to>
                                        <p:strVal val="visible"/>
                                      </p:to>
                                    </p:set>
                                    <p:animEffect transition="in" filter="slide(fromBottom)">
                                      <p:cBhvr>
                                        <p:cTn id="7" dur="1000"/>
                                        <p:tgtEl>
                                          <p:spTgt spid="139269">
                                            <p:txEl>
                                              <p:pRg st="1" end="1"/>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139269">
                                            <p:txEl>
                                              <p:pRg st="3" end="3"/>
                                            </p:txEl>
                                          </p:spTgt>
                                        </p:tgtEl>
                                        <p:attrNameLst>
                                          <p:attrName>style.visibility</p:attrName>
                                        </p:attrNameLst>
                                      </p:cBhvr>
                                      <p:to>
                                        <p:strVal val="visible"/>
                                      </p:to>
                                    </p:set>
                                    <p:animEffect transition="in" filter="slide(fromBottom)">
                                      <p:cBhvr>
                                        <p:cTn id="11" dur="1000"/>
                                        <p:tgtEl>
                                          <p:spTgt spid="139269">
                                            <p:txEl>
                                              <p:pRg st="3" end="3"/>
                                            </p:txEl>
                                          </p:spTgt>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139269">
                                            <p:txEl>
                                              <p:pRg st="4" end="4"/>
                                            </p:txEl>
                                          </p:spTgt>
                                        </p:tgtEl>
                                        <p:attrNameLst>
                                          <p:attrName>style.visibility</p:attrName>
                                        </p:attrNameLst>
                                      </p:cBhvr>
                                      <p:to>
                                        <p:strVal val="visible"/>
                                      </p:to>
                                    </p:set>
                                    <p:animEffect transition="in" filter="slide(fromBottom)">
                                      <p:cBhvr>
                                        <p:cTn id="15" dur="1000"/>
                                        <p:tgtEl>
                                          <p:spTgt spid="139269">
                                            <p:txEl>
                                              <p:pRg st="4" end="4"/>
                                            </p:txEl>
                                          </p:spTgt>
                                        </p:tgtEl>
                                      </p:cBhvr>
                                    </p:animEffect>
                                  </p:childTnLst>
                                </p:cTn>
                              </p:par>
                            </p:childTnLst>
                          </p:cTn>
                        </p:par>
                        <p:par>
                          <p:cTn id="16" fill="hold">
                            <p:stCondLst>
                              <p:cond delay="3000"/>
                            </p:stCondLst>
                            <p:childTnLst>
                              <p:par>
                                <p:cTn id="17" presetID="12" presetClass="entr" presetSubtype="4" fill="hold" nodeType="afterEffect">
                                  <p:stCondLst>
                                    <p:cond delay="0"/>
                                  </p:stCondLst>
                                  <p:childTnLst>
                                    <p:set>
                                      <p:cBhvr>
                                        <p:cTn id="18" dur="1" fill="hold">
                                          <p:stCondLst>
                                            <p:cond delay="0"/>
                                          </p:stCondLst>
                                        </p:cTn>
                                        <p:tgtEl>
                                          <p:spTgt spid="139269">
                                            <p:txEl>
                                              <p:pRg st="6" end="6"/>
                                            </p:txEl>
                                          </p:spTgt>
                                        </p:tgtEl>
                                        <p:attrNameLst>
                                          <p:attrName>style.visibility</p:attrName>
                                        </p:attrNameLst>
                                      </p:cBhvr>
                                      <p:to>
                                        <p:strVal val="visible"/>
                                      </p:to>
                                    </p:set>
                                    <p:animEffect transition="in" filter="slide(fromBottom)">
                                      <p:cBhvr>
                                        <p:cTn id="19" dur="1000"/>
                                        <p:tgtEl>
                                          <p:spTgt spid="139269">
                                            <p:txEl>
                                              <p:pRg st="6" end="6"/>
                                            </p:txEl>
                                          </p:spTgt>
                                        </p:tgtEl>
                                      </p:cBhvr>
                                    </p:animEffect>
                                  </p:childTnLst>
                                </p:cTn>
                              </p:par>
                            </p:childTnLst>
                          </p:cTn>
                        </p:par>
                        <p:par>
                          <p:cTn id="20" fill="hold">
                            <p:stCondLst>
                              <p:cond delay="4000"/>
                            </p:stCondLst>
                            <p:childTnLst>
                              <p:par>
                                <p:cTn id="21" presetID="12" presetClass="entr" presetSubtype="4" fill="hold" nodeType="afterEffect">
                                  <p:stCondLst>
                                    <p:cond delay="0"/>
                                  </p:stCondLst>
                                  <p:childTnLst>
                                    <p:set>
                                      <p:cBhvr>
                                        <p:cTn id="22" dur="1" fill="hold">
                                          <p:stCondLst>
                                            <p:cond delay="0"/>
                                          </p:stCondLst>
                                        </p:cTn>
                                        <p:tgtEl>
                                          <p:spTgt spid="139269">
                                            <p:txEl>
                                              <p:pRg st="7" end="7"/>
                                            </p:txEl>
                                          </p:spTgt>
                                        </p:tgtEl>
                                        <p:attrNameLst>
                                          <p:attrName>style.visibility</p:attrName>
                                        </p:attrNameLst>
                                      </p:cBhvr>
                                      <p:to>
                                        <p:strVal val="visible"/>
                                      </p:to>
                                    </p:set>
                                    <p:animEffect transition="in" filter="slide(fromBottom)">
                                      <p:cBhvr>
                                        <p:cTn id="23" dur="1000"/>
                                        <p:tgtEl>
                                          <p:spTgt spid="13926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 Box 6"/>
          <p:cNvSpPr txBox="1">
            <a:spLocks noChangeArrowheads="1"/>
          </p:cNvSpPr>
          <p:nvPr/>
        </p:nvSpPr>
        <p:spPr bwMode="auto">
          <a:xfrm>
            <a:off x="0" y="990600"/>
            <a:ext cx="9144000" cy="5632450"/>
          </a:xfrm>
          <a:prstGeom prst="rect">
            <a:avLst/>
          </a:prstGeom>
          <a:noFill/>
          <a:ln w="9525">
            <a:noFill/>
            <a:miter lim="800000"/>
            <a:headEnd/>
            <a:tailEnd/>
          </a:ln>
          <a:effectLst/>
        </p:spPr>
        <p:txBody>
          <a:bodyPr>
            <a:spAutoFit/>
          </a:bodyPr>
          <a:lstStyle/>
          <a:p>
            <a:pPr>
              <a:defRPr/>
            </a:pPr>
            <a:r>
              <a:rPr lang="en-US" sz="2200" b="1" i="1" u="sng" dirty="0">
                <a:solidFill>
                  <a:srgbClr val="FFCC00"/>
                </a:solidFill>
                <a:effectLst>
                  <a:outerShdw blurRad="38100" dist="38100" dir="2700000" algn="tl">
                    <a:srgbClr val="000000"/>
                  </a:outerShdw>
                </a:effectLst>
                <a:latin typeface="Arial" pitchFamily="34" charset="0"/>
                <a:cs typeface="Times New Roman" pitchFamily="18" charset="0"/>
              </a:rPr>
              <a:t>Step 3: Vendors must obtain a Contractor and Government Entity Code (CAGE) or NATO Contractor and Government Entity (NCAGE) Code.</a:t>
            </a:r>
          </a:p>
          <a:p>
            <a:pPr algn="l">
              <a:defRPr/>
            </a:pPr>
            <a:r>
              <a:rPr lang="en-US" sz="1800" dirty="0">
                <a:solidFill>
                  <a:srgbClr val="FFCC00"/>
                </a:solidFill>
                <a:latin typeface="Arial" pitchFamily="34" charset="0"/>
                <a:cs typeface="Times New Roman" pitchFamily="18" charset="0"/>
              </a:rPr>
              <a:t>The CAGE Code (for U.S. vendors) and NCAGE Code (for foreign vendors) is a required piece of data for registering in the CCR system. If you are a vendor located in the U.S. and do not have a CAGE Code, a CAGE Code will be assigned to you when you register in the CCR system for the first time. A foreign vendor must contact its country representative to receive its NCAGE Code assignment.</a:t>
            </a:r>
          </a:p>
          <a:p>
            <a:pPr>
              <a:defRPr/>
            </a:pPr>
            <a:r>
              <a:rPr lang="en-US" sz="1800" dirty="0">
                <a:solidFill>
                  <a:srgbClr val="FFCC00"/>
                </a:solidFill>
                <a:latin typeface="Arial" pitchFamily="34" charset="0"/>
                <a:cs typeface="Times New Roman" pitchFamily="18" charset="0"/>
              </a:rPr>
              <a:t>The CAGE Welcome information page is at:</a:t>
            </a:r>
          </a:p>
          <a:p>
            <a:pPr>
              <a:defRPr/>
            </a:pPr>
            <a:r>
              <a:rPr lang="en-US" sz="1800" b="1" dirty="0">
                <a:solidFill>
                  <a:srgbClr val="FFCC00"/>
                </a:solidFill>
                <a:effectLst>
                  <a:outerShdw blurRad="38100" dist="38100" dir="2700000" algn="tl">
                    <a:srgbClr val="000000"/>
                  </a:outerShdw>
                </a:effectLst>
                <a:latin typeface="Arial" pitchFamily="34" charset="0"/>
                <a:cs typeface="Times New Roman" pitchFamily="18" charset="0"/>
                <a:hlinkClick r:id="rId3"/>
              </a:rPr>
              <a:t>http://www.dlis.dla.mil/cage_welcome.asp</a:t>
            </a:r>
            <a:r>
              <a:rPr lang="en-US" sz="2200" b="1" i="1" u="sng" dirty="0">
                <a:solidFill>
                  <a:srgbClr val="FFCC00"/>
                </a:solidFill>
                <a:effectLst>
                  <a:outerShdw blurRad="38100" dist="38100" dir="2700000" algn="tl">
                    <a:srgbClr val="000000"/>
                  </a:outerShdw>
                </a:effectLst>
                <a:latin typeface="Arial" pitchFamily="34" charset="0"/>
                <a:cs typeface="Times New Roman" pitchFamily="18" charset="0"/>
              </a:rPr>
              <a:t> </a:t>
            </a:r>
          </a:p>
          <a:p>
            <a:pPr>
              <a:defRPr/>
            </a:pPr>
            <a:r>
              <a:rPr lang="en-US" sz="1800" dirty="0">
                <a:solidFill>
                  <a:srgbClr val="FFCC00"/>
                </a:solidFill>
                <a:latin typeface="Arial" pitchFamily="34" charset="0"/>
                <a:cs typeface="Times New Roman" pitchFamily="18" charset="0"/>
              </a:rPr>
              <a:t>A list of country representatives can be found at: </a:t>
            </a:r>
          </a:p>
          <a:p>
            <a:pPr>
              <a:defRPr/>
            </a:pPr>
            <a:r>
              <a:rPr lang="en-US" sz="1800" b="1" dirty="0">
                <a:solidFill>
                  <a:srgbClr val="FFCC00"/>
                </a:solidFill>
                <a:effectLst>
                  <a:outerShdw blurRad="38100" dist="38100" dir="2700000" algn="tl">
                    <a:srgbClr val="000000"/>
                  </a:outerShdw>
                </a:effectLst>
                <a:latin typeface="Arial" pitchFamily="34" charset="0"/>
                <a:cs typeface="Times New Roman" pitchFamily="18" charset="0"/>
                <a:hlinkClick r:id="rId4"/>
              </a:rPr>
              <a:t>http://www.dlis.dla.mil/nato_poc.asp</a:t>
            </a:r>
            <a:r>
              <a:rPr lang="en-US" sz="1800" dirty="0">
                <a:solidFill>
                  <a:srgbClr val="FFCC00"/>
                </a:solidFill>
                <a:latin typeface="Arial" pitchFamily="34" charset="0"/>
                <a:cs typeface="Times New Roman" pitchFamily="18" charset="0"/>
              </a:rPr>
              <a:t>.</a:t>
            </a:r>
          </a:p>
          <a:p>
            <a:pPr>
              <a:defRPr/>
            </a:pPr>
            <a:r>
              <a:rPr lang="en-US" sz="1800" dirty="0">
                <a:solidFill>
                  <a:srgbClr val="FFCC00"/>
                </a:solidFill>
                <a:latin typeface="Arial" pitchFamily="34" charset="0"/>
                <a:cs typeface="Times New Roman" pitchFamily="18" charset="0"/>
              </a:rPr>
              <a:t>The NCAGE Code request form is at:</a:t>
            </a:r>
          </a:p>
          <a:p>
            <a:pPr>
              <a:defRPr/>
            </a:pPr>
            <a:r>
              <a:rPr lang="en-US" sz="1800" b="1" dirty="0">
                <a:solidFill>
                  <a:srgbClr val="FFCC00"/>
                </a:solidFill>
                <a:effectLst>
                  <a:outerShdw blurRad="38100" dist="38100" dir="2700000" algn="tl">
                    <a:srgbClr val="000000"/>
                  </a:outerShdw>
                </a:effectLst>
                <a:latin typeface="Arial" pitchFamily="34" charset="0"/>
                <a:cs typeface="Times New Roman" pitchFamily="18" charset="0"/>
                <a:hlinkClick r:id="rId5"/>
              </a:rPr>
              <a:t>http://www.dlis.dla.mil/Forms/Form_AC135.asp</a:t>
            </a:r>
            <a:endParaRPr lang="en-US" sz="1800" b="1" dirty="0">
              <a:solidFill>
                <a:srgbClr val="FFCC00"/>
              </a:solidFill>
              <a:effectLst>
                <a:outerShdw blurRad="38100" dist="38100" dir="2700000" algn="tl">
                  <a:srgbClr val="000000"/>
                </a:outerShdw>
              </a:effectLst>
              <a:latin typeface="Arial" pitchFamily="34" charset="0"/>
              <a:cs typeface="Times New Roman" pitchFamily="18" charset="0"/>
            </a:endParaRPr>
          </a:p>
          <a:p>
            <a:pPr>
              <a:defRPr/>
            </a:pPr>
            <a:r>
              <a:rPr lang="en-US" sz="1800" b="1" dirty="0">
                <a:solidFill>
                  <a:srgbClr val="FFCC00"/>
                </a:solidFill>
                <a:latin typeface="Arial" pitchFamily="34" charset="0"/>
                <a:cs typeface="Times New Roman" pitchFamily="18" charset="0"/>
                <a:hlinkClick r:id="rId6"/>
              </a:rPr>
              <a:t>https://orca.bpn.gov/</a:t>
            </a:r>
            <a:endParaRPr lang="en-US" sz="1800" dirty="0">
              <a:solidFill>
                <a:srgbClr val="FFCC00"/>
              </a:solidFill>
              <a:latin typeface="Arial" pitchFamily="34" charset="0"/>
              <a:cs typeface="Times New Roman" pitchFamily="18" charset="0"/>
            </a:endParaRPr>
          </a:p>
        </p:txBody>
      </p:sp>
      <p:sp>
        <p:nvSpPr>
          <p:cNvPr id="20489" name="Rectangle 9"/>
          <p:cNvSpPr>
            <a:spLocks noGrp="1" noChangeArrowheads="1"/>
          </p:cNvSpPr>
          <p:nvPr>
            <p:ph type="title"/>
          </p:nvPr>
        </p:nvSpPr>
        <p:spPr>
          <a:xfrm>
            <a:off x="0" y="152400"/>
            <a:ext cx="9144000" cy="685800"/>
          </a:xfrm>
        </p:spPr>
        <p:txBody>
          <a:bodyPr/>
          <a:lstStyle/>
          <a:p>
            <a:pPr>
              <a:defRPr/>
            </a:pPr>
            <a:r>
              <a:rPr lang="en-US" sz="3200" smtClean="0">
                <a:solidFill>
                  <a:srgbClr val="FFCC00"/>
                </a:solidFill>
                <a:effectLst>
                  <a:outerShdw blurRad="38100" dist="38100" dir="2700000" algn="tl">
                    <a:srgbClr val="000000"/>
                  </a:outerShdw>
                </a:effectLst>
              </a:rPr>
              <a:t>Doing Business with the DoD</a:t>
            </a:r>
            <a:endParaRPr lang="en-US" sz="3200"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animEffect transition="in" filter="slide(fromBottom)">
                                      <p:cBhvr>
                                        <p:cTn id="7" dur="1000"/>
                                        <p:tgtEl>
                                          <p:spTgt spid="20486">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20486">
                                            <p:txEl>
                                              <p:pRg st="1" end="1"/>
                                            </p:txEl>
                                          </p:spTgt>
                                        </p:tgtEl>
                                        <p:attrNameLst>
                                          <p:attrName>style.visibility</p:attrName>
                                        </p:attrNameLst>
                                      </p:cBhvr>
                                      <p:to>
                                        <p:strVal val="visible"/>
                                      </p:to>
                                    </p:set>
                                    <p:animEffect transition="in" filter="slide(fromBottom)">
                                      <p:cBhvr>
                                        <p:cTn id="11" dur="1000"/>
                                        <p:tgtEl>
                                          <p:spTgt spid="20486">
                                            <p:txEl>
                                              <p:pRg st="1" end="1"/>
                                            </p:txEl>
                                          </p:spTgt>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20486">
                                            <p:txEl>
                                              <p:pRg st="2" end="2"/>
                                            </p:txEl>
                                          </p:spTgt>
                                        </p:tgtEl>
                                        <p:attrNameLst>
                                          <p:attrName>style.visibility</p:attrName>
                                        </p:attrNameLst>
                                      </p:cBhvr>
                                      <p:to>
                                        <p:strVal val="visible"/>
                                      </p:to>
                                    </p:set>
                                    <p:animEffect transition="in" filter="slide(fromBottom)">
                                      <p:cBhvr>
                                        <p:cTn id="15" dur="1000"/>
                                        <p:tgtEl>
                                          <p:spTgt spid="20486">
                                            <p:txEl>
                                              <p:pRg st="2" end="2"/>
                                            </p:txEl>
                                          </p:spTgt>
                                        </p:tgtEl>
                                      </p:cBhvr>
                                    </p:animEffect>
                                  </p:childTnLst>
                                </p:cTn>
                              </p:par>
                            </p:childTnLst>
                          </p:cTn>
                        </p:par>
                        <p:par>
                          <p:cTn id="16" fill="hold">
                            <p:stCondLst>
                              <p:cond delay="3000"/>
                            </p:stCondLst>
                            <p:childTnLst>
                              <p:par>
                                <p:cTn id="17" presetID="12" presetClass="entr" presetSubtype="4" fill="hold" nodeType="afterEffect">
                                  <p:stCondLst>
                                    <p:cond delay="0"/>
                                  </p:stCondLst>
                                  <p:childTnLst>
                                    <p:set>
                                      <p:cBhvr>
                                        <p:cTn id="18" dur="1" fill="hold">
                                          <p:stCondLst>
                                            <p:cond delay="0"/>
                                          </p:stCondLst>
                                        </p:cTn>
                                        <p:tgtEl>
                                          <p:spTgt spid="20486">
                                            <p:txEl>
                                              <p:pRg st="3" end="3"/>
                                            </p:txEl>
                                          </p:spTgt>
                                        </p:tgtEl>
                                        <p:attrNameLst>
                                          <p:attrName>style.visibility</p:attrName>
                                        </p:attrNameLst>
                                      </p:cBhvr>
                                      <p:to>
                                        <p:strVal val="visible"/>
                                      </p:to>
                                    </p:set>
                                    <p:animEffect transition="in" filter="slide(fromBottom)">
                                      <p:cBhvr>
                                        <p:cTn id="19" dur="1000"/>
                                        <p:tgtEl>
                                          <p:spTgt spid="20486">
                                            <p:txEl>
                                              <p:pRg st="3" end="3"/>
                                            </p:txEl>
                                          </p:spTgt>
                                        </p:tgtEl>
                                      </p:cBhvr>
                                    </p:animEffect>
                                  </p:childTnLst>
                                </p:cTn>
                              </p:par>
                            </p:childTnLst>
                          </p:cTn>
                        </p:par>
                        <p:par>
                          <p:cTn id="20" fill="hold">
                            <p:stCondLst>
                              <p:cond delay="4000"/>
                            </p:stCondLst>
                            <p:childTnLst>
                              <p:par>
                                <p:cTn id="21" presetID="12" presetClass="entr" presetSubtype="4" fill="hold" nodeType="afterEffect">
                                  <p:stCondLst>
                                    <p:cond delay="0"/>
                                  </p:stCondLst>
                                  <p:childTnLst>
                                    <p:set>
                                      <p:cBhvr>
                                        <p:cTn id="22" dur="1" fill="hold">
                                          <p:stCondLst>
                                            <p:cond delay="0"/>
                                          </p:stCondLst>
                                        </p:cTn>
                                        <p:tgtEl>
                                          <p:spTgt spid="20486">
                                            <p:txEl>
                                              <p:pRg st="4" end="4"/>
                                            </p:txEl>
                                          </p:spTgt>
                                        </p:tgtEl>
                                        <p:attrNameLst>
                                          <p:attrName>style.visibility</p:attrName>
                                        </p:attrNameLst>
                                      </p:cBhvr>
                                      <p:to>
                                        <p:strVal val="visible"/>
                                      </p:to>
                                    </p:set>
                                    <p:animEffect transition="in" filter="slide(fromBottom)">
                                      <p:cBhvr>
                                        <p:cTn id="23" dur="1000"/>
                                        <p:tgtEl>
                                          <p:spTgt spid="20486">
                                            <p:txEl>
                                              <p:pRg st="4" end="4"/>
                                            </p:txEl>
                                          </p:spTgt>
                                        </p:tgtEl>
                                      </p:cBhvr>
                                    </p:animEffect>
                                  </p:childTnLst>
                                </p:cTn>
                              </p:par>
                            </p:childTnLst>
                          </p:cTn>
                        </p:par>
                        <p:par>
                          <p:cTn id="24" fill="hold">
                            <p:stCondLst>
                              <p:cond delay="5000"/>
                            </p:stCondLst>
                            <p:childTnLst>
                              <p:par>
                                <p:cTn id="25" presetID="12" presetClass="entr" presetSubtype="4" fill="hold" nodeType="afterEffect">
                                  <p:stCondLst>
                                    <p:cond delay="0"/>
                                  </p:stCondLst>
                                  <p:childTnLst>
                                    <p:set>
                                      <p:cBhvr>
                                        <p:cTn id="26" dur="1" fill="hold">
                                          <p:stCondLst>
                                            <p:cond delay="0"/>
                                          </p:stCondLst>
                                        </p:cTn>
                                        <p:tgtEl>
                                          <p:spTgt spid="20486">
                                            <p:txEl>
                                              <p:pRg st="5" end="5"/>
                                            </p:txEl>
                                          </p:spTgt>
                                        </p:tgtEl>
                                        <p:attrNameLst>
                                          <p:attrName>style.visibility</p:attrName>
                                        </p:attrNameLst>
                                      </p:cBhvr>
                                      <p:to>
                                        <p:strVal val="visible"/>
                                      </p:to>
                                    </p:set>
                                    <p:animEffect transition="in" filter="slide(fromBottom)">
                                      <p:cBhvr>
                                        <p:cTn id="27" dur="1000"/>
                                        <p:tgtEl>
                                          <p:spTgt spid="20486">
                                            <p:txEl>
                                              <p:pRg st="5" end="5"/>
                                            </p:txEl>
                                          </p:spTgt>
                                        </p:tgtEl>
                                      </p:cBhvr>
                                    </p:animEffect>
                                  </p:childTnLst>
                                </p:cTn>
                              </p:par>
                            </p:childTnLst>
                          </p:cTn>
                        </p:par>
                        <p:par>
                          <p:cTn id="28" fill="hold">
                            <p:stCondLst>
                              <p:cond delay="6000"/>
                            </p:stCondLst>
                            <p:childTnLst>
                              <p:par>
                                <p:cTn id="29" presetID="12" presetClass="entr" presetSubtype="4" fill="hold" nodeType="afterEffect">
                                  <p:stCondLst>
                                    <p:cond delay="0"/>
                                  </p:stCondLst>
                                  <p:childTnLst>
                                    <p:set>
                                      <p:cBhvr>
                                        <p:cTn id="30" dur="1" fill="hold">
                                          <p:stCondLst>
                                            <p:cond delay="0"/>
                                          </p:stCondLst>
                                        </p:cTn>
                                        <p:tgtEl>
                                          <p:spTgt spid="20486">
                                            <p:txEl>
                                              <p:pRg st="6" end="6"/>
                                            </p:txEl>
                                          </p:spTgt>
                                        </p:tgtEl>
                                        <p:attrNameLst>
                                          <p:attrName>style.visibility</p:attrName>
                                        </p:attrNameLst>
                                      </p:cBhvr>
                                      <p:to>
                                        <p:strVal val="visible"/>
                                      </p:to>
                                    </p:set>
                                    <p:animEffect transition="in" filter="slide(fromBottom)">
                                      <p:cBhvr>
                                        <p:cTn id="31" dur="1000"/>
                                        <p:tgtEl>
                                          <p:spTgt spid="20486">
                                            <p:txEl>
                                              <p:pRg st="6" end="6"/>
                                            </p:txEl>
                                          </p:spTgt>
                                        </p:tgtEl>
                                      </p:cBhvr>
                                    </p:animEffect>
                                  </p:childTnLst>
                                </p:cTn>
                              </p:par>
                            </p:childTnLst>
                          </p:cTn>
                        </p:par>
                        <p:par>
                          <p:cTn id="32" fill="hold">
                            <p:stCondLst>
                              <p:cond delay="7000"/>
                            </p:stCondLst>
                            <p:childTnLst>
                              <p:par>
                                <p:cTn id="33" presetID="12" presetClass="entr" presetSubtype="4" fill="hold" nodeType="afterEffect">
                                  <p:stCondLst>
                                    <p:cond delay="0"/>
                                  </p:stCondLst>
                                  <p:childTnLst>
                                    <p:set>
                                      <p:cBhvr>
                                        <p:cTn id="34" dur="1" fill="hold">
                                          <p:stCondLst>
                                            <p:cond delay="0"/>
                                          </p:stCondLst>
                                        </p:cTn>
                                        <p:tgtEl>
                                          <p:spTgt spid="20486">
                                            <p:txEl>
                                              <p:pRg st="7" end="7"/>
                                            </p:txEl>
                                          </p:spTgt>
                                        </p:tgtEl>
                                        <p:attrNameLst>
                                          <p:attrName>style.visibility</p:attrName>
                                        </p:attrNameLst>
                                      </p:cBhvr>
                                      <p:to>
                                        <p:strVal val="visible"/>
                                      </p:to>
                                    </p:set>
                                    <p:animEffect transition="in" filter="slide(fromBottom)">
                                      <p:cBhvr>
                                        <p:cTn id="35" dur="1000"/>
                                        <p:tgtEl>
                                          <p:spTgt spid="20486">
                                            <p:txEl>
                                              <p:pRg st="7" end="7"/>
                                            </p:txEl>
                                          </p:spTgt>
                                        </p:tgtEl>
                                      </p:cBhvr>
                                    </p:animEffect>
                                  </p:childTnLst>
                                </p:cTn>
                              </p:par>
                            </p:childTnLst>
                          </p:cTn>
                        </p:par>
                        <p:par>
                          <p:cTn id="36" fill="hold">
                            <p:stCondLst>
                              <p:cond delay="8000"/>
                            </p:stCondLst>
                            <p:childTnLst>
                              <p:par>
                                <p:cTn id="37" presetID="12" presetClass="entr" presetSubtype="4" fill="hold" nodeType="afterEffect">
                                  <p:stCondLst>
                                    <p:cond delay="0"/>
                                  </p:stCondLst>
                                  <p:childTnLst>
                                    <p:set>
                                      <p:cBhvr>
                                        <p:cTn id="38" dur="1" fill="hold">
                                          <p:stCondLst>
                                            <p:cond delay="0"/>
                                          </p:stCondLst>
                                        </p:cTn>
                                        <p:tgtEl>
                                          <p:spTgt spid="20486">
                                            <p:txEl>
                                              <p:pRg st="8" end="8"/>
                                            </p:txEl>
                                          </p:spTgt>
                                        </p:tgtEl>
                                        <p:attrNameLst>
                                          <p:attrName>style.visibility</p:attrName>
                                        </p:attrNameLst>
                                      </p:cBhvr>
                                      <p:to>
                                        <p:strVal val="visible"/>
                                      </p:to>
                                    </p:set>
                                    <p:animEffect transition="in" filter="slide(fromBottom)">
                                      <p:cBhvr>
                                        <p:cTn id="39" dur="1000"/>
                                        <p:tgtEl>
                                          <p:spTgt spid="2048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Text Box 5"/>
          <p:cNvSpPr txBox="1">
            <a:spLocks noChangeArrowheads="1"/>
          </p:cNvSpPr>
          <p:nvPr/>
        </p:nvSpPr>
        <p:spPr bwMode="auto">
          <a:xfrm>
            <a:off x="0" y="1292225"/>
            <a:ext cx="9144000" cy="4232275"/>
          </a:xfrm>
          <a:prstGeom prst="rect">
            <a:avLst/>
          </a:prstGeom>
          <a:noFill/>
          <a:ln w="9525">
            <a:noFill/>
            <a:miter lim="800000"/>
            <a:headEnd/>
            <a:tailEnd/>
          </a:ln>
          <a:effectLst/>
        </p:spPr>
        <p:txBody>
          <a:bodyPr>
            <a:spAutoFit/>
          </a:bodyPr>
          <a:lstStyle/>
          <a:p>
            <a:pPr>
              <a:defRPr/>
            </a:pPr>
            <a:r>
              <a:rPr lang="en-US" sz="2200" b="1" i="1" u="sng" dirty="0">
                <a:solidFill>
                  <a:srgbClr val="FFCC00"/>
                </a:solidFill>
                <a:effectLst>
                  <a:outerShdw blurRad="38100" dist="38100" dir="2700000" algn="tl">
                    <a:srgbClr val="000000"/>
                  </a:outerShdw>
                </a:effectLst>
                <a:latin typeface="Arial" pitchFamily="34" charset="0"/>
                <a:cs typeface="Times New Roman" pitchFamily="18" charset="0"/>
              </a:rPr>
              <a:t>Step 4: If you are a small business, explore programs with the Small Business Administration (SBA).</a:t>
            </a:r>
          </a:p>
          <a:p>
            <a:pPr algn="just">
              <a:defRPr/>
            </a:pPr>
            <a:r>
              <a:rPr lang="en-US" sz="1800" dirty="0">
                <a:solidFill>
                  <a:srgbClr val="FFCC00"/>
                </a:solidFill>
                <a:latin typeface="Arial" pitchFamily="34" charset="0"/>
                <a:cs typeface="Times New Roman" pitchFamily="18" charset="0"/>
              </a:rPr>
              <a:t>The SBA (</a:t>
            </a:r>
            <a:r>
              <a:rPr lang="en-US" sz="1800" b="1" dirty="0">
                <a:solidFill>
                  <a:srgbClr val="FFCC00"/>
                </a:solidFill>
                <a:effectLst>
                  <a:outerShdw blurRad="38100" dist="38100" dir="2700000" algn="tl">
                    <a:srgbClr val="000000"/>
                  </a:outerShdw>
                </a:effectLst>
                <a:latin typeface="Arial" pitchFamily="34" charset="0"/>
                <a:cs typeface="Times New Roman" pitchFamily="18" charset="0"/>
                <a:hlinkClick r:id="rId3"/>
              </a:rPr>
              <a:t>www.sba.gov</a:t>
            </a:r>
            <a:r>
              <a:rPr lang="en-US" sz="1800" dirty="0">
                <a:solidFill>
                  <a:srgbClr val="FFCC00"/>
                </a:solidFill>
                <a:latin typeface="Arial" pitchFamily="34" charset="0"/>
                <a:cs typeface="Times New Roman" pitchFamily="18" charset="0"/>
              </a:rPr>
              <a:t>) offers assistance and certification in preference programs to small business concerns. We encourage you to determine if your firm qualifies for section 8(a), small disadvantaged business, </a:t>
            </a:r>
            <a:r>
              <a:rPr lang="en-US" sz="1800" dirty="0" err="1">
                <a:solidFill>
                  <a:srgbClr val="FFCC00"/>
                </a:solidFill>
                <a:latin typeface="Arial" pitchFamily="34" charset="0"/>
                <a:cs typeface="Times New Roman" pitchFamily="18" charset="0"/>
              </a:rPr>
              <a:t>HUBZone</a:t>
            </a:r>
            <a:r>
              <a:rPr lang="en-US" sz="1800" dirty="0">
                <a:solidFill>
                  <a:srgbClr val="FFCC00"/>
                </a:solidFill>
                <a:latin typeface="Arial" pitchFamily="34" charset="0"/>
                <a:cs typeface="Times New Roman" pitchFamily="18" charset="0"/>
              </a:rPr>
              <a:t>, or service-disabled veteran-owned small business certification while visiting the SBA website:</a:t>
            </a:r>
          </a:p>
          <a:p>
            <a:pPr>
              <a:defRPr/>
            </a:pPr>
            <a:r>
              <a:rPr lang="en-US" sz="1800" b="1" dirty="0">
                <a:solidFill>
                  <a:srgbClr val="FFCC00"/>
                </a:solidFill>
                <a:effectLst>
                  <a:outerShdw blurRad="38100" dist="38100" dir="2700000" algn="tl">
                    <a:srgbClr val="000000"/>
                  </a:outerShdw>
                </a:effectLst>
                <a:latin typeface="Arial" pitchFamily="34" charset="0"/>
                <a:cs typeface="Times New Roman" pitchFamily="18" charset="0"/>
                <a:hlinkClick r:id="rId4"/>
              </a:rPr>
              <a:t>http://www.sba.gov/services/contractingopportunities/basics/identify/index.html</a:t>
            </a:r>
            <a:endParaRPr lang="en-US" sz="1800" b="1" dirty="0">
              <a:solidFill>
                <a:srgbClr val="FFCC00"/>
              </a:solidFill>
              <a:effectLst>
                <a:outerShdw blurRad="38100" dist="38100" dir="2700000" algn="tl">
                  <a:srgbClr val="000000"/>
                </a:outerShdw>
              </a:effectLst>
              <a:latin typeface="Arial" pitchFamily="34" charset="0"/>
              <a:cs typeface="Times New Roman" pitchFamily="18" charset="0"/>
            </a:endParaRPr>
          </a:p>
          <a:p>
            <a:pPr>
              <a:defRPr/>
            </a:pPr>
            <a:endParaRPr lang="en-US" sz="1800" dirty="0">
              <a:solidFill>
                <a:srgbClr val="FFCC00"/>
              </a:solidFill>
              <a:latin typeface="Arial" pitchFamily="34" charset="0"/>
              <a:cs typeface="Times New Roman" pitchFamily="18" charset="0"/>
            </a:endParaRPr>
          </a:p>
          <a:p>
            <a:pPr>
              <a:defRPr/>
            </a:pPr>
            <a:r>
              <a:rPr lang="en-US" sz="1800" dirty="0">
                <a:solidFill>
                  <a:srgbClr val="FFCC00"/>
                </a:solidFill>
                <a:latin typeface="Arial" pitchFamily="34" charset="0"/>
                <a:cs typeface="Times New Roman" pitchFamily="18" charset="0"/>
              </a:rPr>
              <a:t>This site provides information about other SBA resources including Small Business Development Centers, Service Corps of Retired Executives (SCORE), and Women's Business Development Centers.</a:t>
            </a:r>
          </a:p>
          <a:p>
            <a:pPr>
              <a:defRPr/>
            </a:pPr>
            <a:r>
              <a:rPr lang="en-US" sz="1800" b="1" dirty="0">
                <a:solidFill>
                  <a:srgbClr val="FFCC00"/>
                </a:solidFill>
                <a:latin typeface="Arial" pitchFamily="34" charset="0"/>
                <a:cs typeface="Times New Roman" pitchFamily="18" charset="0"/>
                <a:hlinkClick r:id="rId5"/>
              </a:rPr>
              <a:t>http://www.sba.gov/services/counseling/index.html</a:t>
            </a:r>
            <a:endParaRPr lang="en-US" sz="1800" dirty="0">
              <a:solidFill>
                <a:srgbClr val="FFCC00"/>
              </a:solidFill>
              <a:latin typeface="Arial" pitchFamily="34" charset="0"/>
              <a:cs typeface="Times New Roman" pitchFamily="18" charset="0"/>
            </a:endParaRPr>
          </a:p>
        </p:txBody>
      </p:sp>
      <p:sp>
        <p:nvSpPr>
          <p:cNvPr id="105482" name="Rectangle 10"/>
          <p:cNvSpPr>
            <a:spLocks noGrp="1" noChangeArrowheads="1"/>
          </p:cNvSpPr>
          <p:nvPr>
            <p:ph type="title"/>
          </p:nvPr>
        </p:nvSpPr>
        <p:spPr>
          <a:xfrm>
            <a:off x="0" y="152400"/>
            <a:ext cx="9144000" cy="685800"/>
          </a:xfrm>
        </p:spPr>
        <p:txBody>
          <a:bodyPr/>
          <a:lstStyle/>
          <a:p>
            <a:pPr>
              <a:defRPr/>
            </a:pPr>
            <a:r>
              <a:rPr lang="en-US" sz="3200" smtClean="0">
                <a:solidFill>
                  <a:srgbClr val="FFCC00"/>
                </a:solidFill>
                <a:effectLst>
                  <a:outerShdw blurRad="38100" dist="38100" dir="2700000" algn="tl">
                    <a:srgbClr val="000000"/>
                  </a:outerShdw>
                </a:effectLst>
              </a:rPr>
              <a:t>Doing Business with the DoD</a:t>
            </a:r>
            <a:endParaRPr lang="en-US" sz="3200"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05477">
                                            <p:txEl>
                                              <p:pRg st="0" end="0"/>
                                            </p:txEl>
                                          </p:spTgt>
                                        </p:tgtEl>
                                        <p:attrNameLst>
                                          <p:attrName>style.visibility</p:attrName>
                                        </p:attrNameLst>
                                      </p:cBhvr>
                                      <p:to>
                                        <p:strVal val="visible"/>
                                      </p:to>
                                    </p:set>
                                    <p:animEffect transition="in" filter="slide(fromBottom)">
                                      <p:cBhvr>
                                        <p:cTn id="7" dur="1000"/>
                                        <p:tgtEl>
                                          <p:spTgt spid="105477">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105477">
                                            <p:txEl>
                                              <p:pRg st="1" end="1"/>
                                            </p:txEl>
                                          </p:spTgt>
                                        </p:tgtEl>
                                        <p:attrNameLst>
                                          <p:attrName>style.visibility</p:attrName>
                                        </p:attrNameLst>
                                      </p:cBhvr>
                                      <p:to>
                                        <p:strVal val="visible"/>
                                      </p:to>
                                    </p:set>
                                    <p:animEffect transition="in" filter="slide(fromBottom)">
                                      <p:cBhvr>
                                        <p:cTn id="11" dur="1000"/>
                                        <p:tgtEl>
                                          <p:spTgt spid="105477">
                                            <p:txEl>
                                              <p:pRg st="1" end="1"/>
                                            </p:txEl>
                                          </p:spTgt>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105477">
                                            <p:txEl>
                                              <p:pRg st="2" end="2"/>
                                            </p:txEl>
                                          </p:spTgt>
                                        </p:tgtEl>
                                        <p:attrNameLst>
                                          <p:attrName>style.visibility</p:attrName>
                                        </p:attrNameLst>
                                      </p:cBhvr>
                                      <p:to>
                                        <p:strVal val="visible"/>
                                      </p:to>
                                    </p:set>
                                    <p:animEffect transition="in" filter="slide(fromBottom)">
                                      <p:cBhvr>
                                        <p:cTn id="15" dur="1000"/>
                                        <p:tgtEl>
                                          <p:spTgt spid="105477">
                                            <p:txEl>
                                              <p:pRg st="2" end="2"/>
                                            </p:txEl>
                                          </p:spTgt>
                                        </p:tgtEl>
                                      </p:cBhvr>
                                    </p:animEffect>
                                  </p:childTnLst>
                                </p:cTn>
                              </p:par>
                            </p:childTnLst>
                          </p:cTn>
                        </p:par>
                        <p:par>
                          <p:cTn id="16" fill="hold">
                            <p:stCondLst>
                              <p:cond delay="3000"/>
                            </p:stCondLst>
                            <p:childTnLst>
                              <p:par>
                                <p:cTn id="17" presetID="12" presetClass="entr" presetSubtype="4" fill="hold" nodeType="afterEffect">
                                  <p:stCondLst>
                                    <p:cond delay="0"/>
                                  </p:stCondLst>
                                  <p:childTnLst>
                                    <p:set>
                                      <p:cBhvr>
                                        <p:cTn id="18" dur="1" fill="hold">
                                          <p:stCondLst>
                                            <p:cond delay="0"/>
                                          </p:stCondLst>
                                        </p:cTn>
                                        <p:tgtEl>
                                          <p:spTgt spid="105477">
                                            <p:txEl>
                                              <p:pRg st="4" end="4"/>
                                            </p:txEl>
                                          </p:spTgt>
                                        </p:tgtEl>
                                        <p:attrNameLst>
                                          <p:attrName>style.visibility</p:attrName>
                                        </p:attrNameLst>
                                      </p:cBhvr>
                                      <p:to>
                                        <p:strVal val="visible"/>
                                      </p:to>
                                    </p:set>
                                    <p:animEffect transition="in" filter="slide(fromBottom)">
                                      <p:cBhvr>
                                        <p:cTn id="19" dur="1000"/>
                                        <p:tgtEl>
                                          <p:spTgt spid="105477">
                                            <p:txEl>
                                              <p:pRg st="4" end="4"/>
                                            </p:txEl>
                                          </p:spTgt>
                                        </p:tgtEl>
                                      </p:cBhvr>
                                    </p:animEffect>
                                  </p:childTnLst>
                                </p:cTn>
                              </p:par>
                            </p:childTnLst>
                          </p:cTn>
                        </p:par>
                        <p:par>
                          <p:cTn id="20" fill="hold">
                            <p:stCondLst>
                              <p:cond delay="4000"/>
                            </p:stCondLst>
                            <p:childTnLst>
                              <p:par>
                                <p:cTn id="21" presetID="12" presetClass="entr" presetSubtype="4" fill="hold" nodeType="afterEffect">
                                  <p:stCondLst>
                                    <p:cond delay="0"/>
                                  </p:stCondLst>
                                  <p:childTnLst>
                                    <p:set>
                                      <p:cBhvr>
                                        <p:cTn id="22" dur="1" fill="hold">
                                          <p:stCondLst>
                                            <p:cond delay="0"/>
                                          </p:stCondLst>
                                        </p:cTn>
                                        <p:tgtEl>
                                          <p:spTgt spid="105477">
                                            <p:txEl>
                                              <p:pRg st="5" end="5"/>
                                            </p:txEl>
                                          </p:spTgt>
                                        </p:tgtEl>
                                        <p:attrNameLst>
                                          <p:attrName>style.visibility</p:attrName>
                                        </p:attrNameLst>
                                      </p:cBhvr>
                                      <p:to>
                                        <p:strVal val="visible"/>
                                      </p:to>
                                    </p:set>
                                    <p:animEffect transition="in" filter="slide(fromBottom)">
                                      <p:cBhvr>
                                        <p:cTn id="23" dur="1000"/>
                                        <p:tgtEl>
                                          <p:spTgt spid="10547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6057</TotalTime>
  <Words>2051</Words>
  <PresentationFormat>On-screen Show (4:3)</PresentationFormat>
  <Paragraphs>182</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Metro</vt:lpstr>
      <vt:lpstr>Slide 1</vt:lpstr>
      <vt:lpstr>Government Contracting</vt:lpstr>
      <vt:lpstr>What is the PTAC ?</vt:lpstr>
      <vt:lpstr>Objectives of the PTAC</vt:lpstr>
      <vt:lpstr> Bid Matching Services</vt:lpstr>
      <vt:lpstr>Doing Business with the DoD</vt:lpstr>
      <vt:lpstr>Doing Business with the DoD</vt:lpstr>
      <vt:lpstr>Doing Business with the DoD</vt:lpstr>
      <vt:lpstr>Doing Business with the DoD</vt:lpstr>
      <vt:lpstr>Doing Business with the DoD</vt:lpstr>
      <vt:lpstr>Doing Business with the DoD</vt:lpstr>
      <vt:lpstr>Doing Business with the DoD</vt:lpstr>
      <vt:lpstr>Doing Business with the DoD</vt:lpstr>
      <vt:lpstr>Doing Business with the DoD</vt:lpstr>
      <vt:lpstr>Subcontracting</vt:lpstr>
      <vt:lpstr>Subcontracting</vt:lpstr>
      <vt:lpstr>New York State Opportunities</vt:lpstr>
      <vt:lpstr>PTAC Website snap shot</vt:lpstr>
      <vt:lpstr>Slide 19</vt:lpstr>
      <vt:lpstr>Slide 20</vt:lpstr>
      <vt:lpstr>Slide 21</vt:lpstr>
      <vt:lpstr>PTAC Website</vt:lpstr>
      <vt:lpstr>Web based e-Center….</vt:lpstr>
      <vt:lpstr>Slide 24</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laleasure</cp:lastModifiedBy>
  <cp:revision>205</cp:revision>
  <dcterms:modified xsi:type="dcterms:W3CDTF">2009-03-05T15:34:30Z</dcterms:modified>
</cp:coreProperties>
</file>